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5320" r:id="rId2"/>
    <p:sldId id="281" r:id="rId3"/>
    <p:sldId id="4269" r:id="rId4"/>
    <p:sldId id="342" r:id="rId5"/>
    <p:sldId id="344" r:id="rId6"/>
    <p:sldId id="4223" r:id="rId7"/>
    <p:sldId id="4230" r:id="rId8"/>
    <p:sldId id="4228" r:id="rId9"/>
    <p:sldId id="4263" r:id="rId10"/>
    <p:sldId id="4265" r:id="rId11"/>
    <p:sldId id="4275" r:id="rId12"/>
    <p:sldId id="4229" r:id="rId13"/>
    <p:sldId id="406" r:id="rId14"/>
    <p:sldId id="4231" r:id="rId15"/>
    <p:sldId id="4225" r:id="rId16"/>
    <p:sldId id="4232" r:id="rId17"/>
    <p:sldId id="4266" r:id="rId18"/>
    <p:sldId id="4267" r:id="rId19"/>
    <p:sldId id="4268" r:id="rId20"/>
    <p:sldId id="4270" r:id="rId21"/>
    <p:sldId id="4258" r:id="rId22"/>
    <p:sldId id="4286" r:id="rId23"/>
    <p:sldId id="5336" r:id="rId24"/>
    <p:sldId id="5337" r:id="rId25"/>
    <p:sldId id="5338" r:id="rId26"/>
    <p:sldId id="5339" r:id="rId27"/>
    <p:sldId id="5340" r:id="rId28"/>
    <p:sldId id="5341" r:id="rId29"/>
    <p:sldId id="4259" r:id="rId30"/>
    <p:sldId id="5342" r:id="rId31"/>
    <p:sldId id="4246" r:id="rId32"/>
    <p:sldId id="5343" r:id="rId33"/>
    <p:sldId id="5344" r:id="rId34"/>
    <p:sldId id="5345" r:id="rId35"/>
    <p:sldId id="5346" r:id="rId36"/>
    <p:sldId id="5347" r:id="rId37"/>
    <p:sldId id="5348" r:id="rId38"/>
    <p:sldId id="5349" r:id="rId39"/>
    <p:sldId id="4276" r:id="rId40"/>
    <p:sldId id="4277" r:id="rId41"/>
    <p:sldId id="5357" r:id="rId42"/>
    <p:sldId id="4235" r:id="rId43"/>
    <p:sldId id="4272" r:id="rId44"/>
    <p:sldId id="4274" r:id="rId45"/>
    <p:sldId id="5351" r:id="rId46"/>
    <p:sldId id="5350" r:id="rId47"/>
    <p:sldId id="5352" r:id="rId48"/>
    <p:sldId id="5354" r:id="rId49"/>
    <p:sldId id="5353" r:id="rId50"/>
    <p:sldId id="5355" r:id="rId51"/>
    <p:sldId id="5356" r:id="rId52"/>
    <p:sldId id="4271" r:id="rId53"/>
    <p:sldId id="4253" r:id="rId54"/>
    <p:sldId id="4254" r:id="rId55"/>
    <p:sldId id="4281" r:id="rId56"/>
    <p:sldId id="5358" r:id="rId57"/>
    <p:sldId id="1003" r:id="rId58"/>
    <p:sldId id="4282" r:id="rId59"/>
    <p:sldId id="4285" r:id="rId60"/>
    <p:sldId id="1169" r:id="rId61"/>
    <p:sldId id="4279" r:id="rId62"/>
    <p:sldId id="4280" r:id="rId63"/>
    <p:sldId id="4242" r:id="rId64"/>
    <p:sldId id="4273" r:id="rId65"/>
    <p:sldId id="4283" r:id="rId66"/>
    <p:sldId id="4241" r:id="rId67"/>
    <p:sldId id="795" r:id="rId68"/>
    <p:sldId id="5359" r:id="rId69"/>
    <p:sldId id="4236" r:id="rId70"/>
    <p:sldId id="5360" r:id="rId71"/>
    <p:sldId id="5361" r:id="rId72"/>
    <p:sldId id="5362" r:id="rId73"/>
    <p:sldId id="4240" r:id="rId74"/>
    <p:sldId id="4237" r:id="rId75"/>
    <p:sldId id="4238" r:id="rId76"/>
    <p:sldId id="4261" r:id="rId77"/>
    <p:sldId id="4287" r:id="rId78"/>
    <p:sldId id="5363" r:id="rId79"/>
    <p:sldId id="5364" r:id="rId80"/>
    <p:sldId id="4284" r:id="rId81"/>
    <p:sldId id="5365" r:id="rId82"/>
    <p:sldId id="4255" r:id="rId83"/>
    <p:sldId id="29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EF28-D206-4247-BF49-0C7B2AC74007}" type="datetimeFigureOut"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06492-27C8-214A-9D07-9E09C9214C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4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0F65-57BA-BAB3-74DD-47AF54E4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381F5D8D-7A7B-B78E-B1F7-567434C470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5D6993E4-4764-5061-6EE4-8940D57B7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9D9F97DF-ABDC-3BED-C3A3-76BF37737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8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92C4-6792-B6E2-6469-938EBDCB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26D4AF8E-AB39-EB0A-0DDB-F4DAE0706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6C633824-C480-AC8D-CB10-568C24E89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E7B02588-82A6-9607-4310-C2F2A2930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682B-71B8-E86D-00E1-F308BD45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261F7EA1-50B0-37B0-0CAA-87F76D925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F4C4A153-A8A7-C4C7-A32A-4CA2E82A2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161CF3EB-5846-A0DB-CEF9-40460E364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7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611C3-BB2A-A318-C75A-42BE1C58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DA5E3E5F-71B3-EEE9-F672-51AE13130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CBE683D2-8A73-2241-8D4D-FCBFA6143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11223010-9CEE-0956-E137-1E0A0270E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5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F097-CEE4-E7B7-83D4-FC23E2EA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EB451634-76E9-E321-79B5-8451CA1154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9670E686-129C-576A-E9B6-277319E952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3810B374-D065-E5BD-7A1F-7B77EC0E6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6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google.com/imgres?um=1&amp;hl=en&amp;tbo=d&amp;biw=1366&amp;bih=610&amp;tbm=isch&amp;tbnid=xvBuU3znJmnzLM:&amp;imgrefurl=http://www.rjgeib.com/heroes/draper/german-point-of-view.html&amp;docid=__bCJ0XzNrdPlM&amp;imgurl=http://www.rjgeib.com/heroes/draper/d-day-beach.jpg&amp;w=432&amp;h=329&amp;ei=fjfDUL-1O5HssgbSmoDYAg&amp;zoom=1&amp;iact=rc&amp;dur=578&amp;sig=112516764352206821928&amp;page=1&amp;tbnh=136&amp;tbnw=198&amp;start=0&amp;ndsp=18&amp;ved=1t:429,r:2,s:0,i:156&amp;tx=54&amp;ty=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0C55B-55A5-496E-AC2A-DB325A81A6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86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6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07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53390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3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6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1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7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8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4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5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ohn/Downloads/Ontology%20of%20Information%20Artifacts%20in%20the%20Intelligence%20Domain" TargetMode="External"/><Relationship Id="rId2" Type="http://schemas.openxmlformats.org/officeDocument/2006/relationships/hyperlink" Target="https://ceur-ws.org/Vol-1515/regular10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63E14-EFCA-F63E-7CAF-E6D1B76C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60D8-5A60-9593-82B6-FB1E7084D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Intelligence Analysis: </a:t>
            </a:r>
            <a:br>
              <a:rPr lang="en-US"/>
            </a:br>
            <a:r>
              <a:rPr lang="en-US"/>
              <a:t>Top-Down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434F1-64A1-D839-7162-F27FCC6F0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24F67D-A953-0442-A95F-78E51E4C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41061D49-7328-30DD-164A-63FB292E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C315-9A42-21D2-0E35-A96F5AA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749B-000E-3AB4-0604-0A7E8A99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996"/>
          </a:xfrm>
        </p:spPr>
        <p:txBody>
          <a:bodyPr>
            <a:normAutofit/>
          </a:bodyPr>
          <a:lstStyle/>
          <a:p>
            <a:r>
              <a:rPr lang="en-US"/>
              <a:t>X is a real pattern just in case:</a:t>
            </a:r>
          </a:p>
          <a:p>
            <a:endParaRPr lang="en-US"/>
          </a:p>
          <a:p>
            <a:pPr lvl="1"/>
            <a:r>
              <a:rPr lang="en-US"/>
              <a:t>X is projectible under at least one physically possible perspective and</a:t>
            </a:r>
          </a:p>
          <a:p>
            <a:pPr lvl="1"/>
            <a:r>
              <a:rPr lang="en-US"/>
              <a:t>X encodes information about at least one structure of events or entities S where that encoding is more efficient, in information-theoretic terms, than the bitmap encoding of S, and where for at least one of the physically possible perspectives under which the pattern is projectible, there exists an aspect of S which cannot be tracked unless the encoding is recovered from the perspective in question. 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 i="1"/>
              <a:t>*Dennett and Ross</a:t>
            </a:r>
          </a:p>
        </p:txBody>
      </p:sp>
    </p:spTree>
    <p:extLst>
      <p:ext uri="{BB962C8B-B14F-4D97-AF65-F5344CB8AC3E}">
        <p14:creationId xmlns:p14="http://schemas.microsoft.com/office/powerpoint/2010/main" val="16771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670-97EB-21D5-00AA-D819DF78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DC8C-9552-7E73-0EB8-53EF4155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65BA-2FDF-B6B4-BEDB-06682105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996"/>
          </a:xfrm>
        </p:spPr>
        <p:txBody>
          <a:bodyPr>
            <a:normAutofit/>
          </a:bodyPr>
          <a:lstStyle/>
          <a:p>
            <a:r>
              <a:rPr lang="en-US"/>
              <a:t>X is a real pattern just in case:</a:t>
            </a:r>
          </a:p>
          <a:p>
            <a:endParaRPr lang="en-US"/>
          </a:p>
          <a:p>
            <a:pPr lvl="1"/>
            <a:r>
              <a:rPr lang="en-US"/>
              <a:t>X is projectible under at least one physically possible perspective and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X</a:t>
            </a:r>
            <a:r>
              <a:rPr lang="en-US"/>
              <a:t> </a:t>
            </a:r>
            <a:r>
              <a:rPr lang="en-US" strike="sngStrike"/>
              <a:t>encodes information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is </a:t>
            </a:r>
            <a:r>
              <a:rPr lang="en-US">
                <a:solidFill>
                  <a:srgbClr val="FF0000"/>
                </a:solidFill>
              </a:rPr>
              <a:t>about at least one </a:t>
            </a:r>
            <a:r>
              <a:rPr lang="en-US" b="1">
                <a:solidFill>
                  <a:srgbClr val="FF0000"/>
                </a:solidFill>
              </a:rPr>
              <a:t>entity</a:t>
            </a:r>
            <a:r>
              <a:rPr lang="en-US"/>
              <a:t> </a:t>
            </a:r>
            <a:r>
              <a:rPr lang="en-US" strike="sngStrike"/>
              <a:t>structure of events or entities S where that encoding is more efficient, in information-theoretic terms, than the bitmap encoding of S, and where for at least one of the physically possible perspectives under which the pattern is projectible, there exists an aspect of S which cannot be tracked unless the encoding is recovered from the perspective in question. 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 i="1"/>
              <a:t>*Loosely inspired by Dennett and Ross</a:t>
            </a:r>
          </a:p>
        </p:txBody>
      </p:sp>
    </p:spTree>
    <p:extLst>
      <p:ext uri="{BB962C8B-B14F-4D97-AF65-F5344CB8AC3E}">
        <p14:creationId xmlns:p14="http://schemas.microsoft.com/office/powerpoint/2010/main" val="63449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8F94D-977C-04B1-2130-AC17B097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D675-03C3-1EFB-3E5A-897AC3A9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10CA-6CA8-5BAA-FB07-54B0DDE69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272"/>
          </a:xfrm>
        </p:spPr>
        <p:txBody>
          <a:bodyPr>
            <a:normAutofit/>
          </a:bodyPr>
          <a:lstStyle/>
          <a:p>
            <a:r>
              <a:rPr lang="en-US"/>
              <a:t>Some patterns are necessarily </a:t>
            </a:r>
            <a:r>
              <a:rPr lang="en-US" b="1">
                <a:solidFill>
                  <a:srgbClr val="FF0000"/>
                </a:solidFill>
              </a:rPr>
              <a:t>about</a:t>
            </a:r>
            <a:r>
              <a:rPr lang="en-US" i="1"/>
              <a:t> </a:t>
            </a:r>
            <a:r>
              <a:rPr lang="en-US"/>
              <a:t>something; some patterns are not</a:t>
            </a:r>
          </a:p>
          <a:p>
            <a:endParaRPr lang="en-US"/>
          </a:p>
          <a:p>
            <a:r>
              <a:rPr lang="en-US"/>
              <a:t>“Snow is white” expresses content that is </a:t>
            </a:r>
            <a:r>
              <a:rPr lang="en-US" b="1">
                <a:solidFill>
                  <a:srgbClr val="FF0000"/>
                </a:solidFill>
              </a:rPr>
              <a:t>about</a:t>
            </a:r>
            <a:r>
              <a:rPr lang="en-US"/>
              <a:t> snow</a:t>
            </a:r>
          </a:p>
          <a:p>
            <a:endParaRPr lang="en-US"/>
          </a:p>
          <a:p>
            <a:r>
              <a:rPr lang="en-US"/>
              <a:t>“cm” or “.” are not necessarily </a:t>
            </a:r>
            <a:r>
              <a:rPr lang="en-US" b="1">
                <a:solidFill>
                  <a:srgbClr val="FF0000"/>
                </a:solidFill>
              </a:rPr>
              <a:t>about</a:t>
            </a:r>
            <a:r>
              <a:rPr lang="en-US"/>
              <a:t> anything; they are nevertheless patterns</a:t>
            </a:r>
          </a:p>
          <a:p>
            <a:endParaRPr lang="en-US"/>
          </a:p>
          <a:p>
            <a:r>
              <a:rPr lang="en-US"/>
              <a:t>Most generically dependent entities represented in BFO extensions are patterns that are </a:t>
            </a:r>
            <a:r>
              <a:rPr lang="en-US" b="1">
                <a:solidFill>
                  <a:srgbClr val="FF0000"/>
                </a:solidFill>
              </a:rPr>
              <a:t>about</a:t>
            </a:r>
            <a:r>
              <a:rPr lang="en-US"/>
              <a:t> something </a:t>
            </a:r>
          </a:p>
        </p:txBody>
      </p:sp>
    </p:spTree>
    <p:extLst>
      <p:ext uri="{BB962C8B-B14F-4D97-AF65-F5344CB8AC3E}">
        <p14:creationId xmlns:p14="http://schemas.microsoft.com/office/powerpoint/2010/main" val="423907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93E0-AE88-8B39-01B3-9A67DBEB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367A-E2ED-E87B-A620-44B2DC4E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Information</a:t>
            </a:r>
            <a:r>
              <a:rPr lang="en-US"/>
              <a:t> is a pattern that is </a:t>
            </a:r>
            <a:r>
              <a:rPr lang="en-US" b="1">
                <a:solidFill>
                  <a:srgbClr val="FF0000"/>
                </a:solidFill>
              </a:rPr>
              <a:t>about</a:t>
            </a:r>
            <a:r>
              <a:rPr lang="en-US"/>
              <a:t> something </a:t>
            </a:r>
          </a:p>
          <a:p>
            <a:endParaRPr lang="en-US"/>
          </a:p>
          <a:p>
            <a:r>
              <a:rPr lang="en-US"/>
              <a:t>In BFO extensions - such as the Information Artifact Ontology and the Information Entity Ontology - information is represented by the class </a:t>
            </a:r>
            <a:r>
              <a:rPr lang="en-US" b="1">
                <a:solidFill>
                  <a:schemeClr val="accent6"/>
                </a:solidFill>
              </a:rPr>
              <a:t>Information Content Entity</a:t>
            </a:r>
          </a:p>
          <a:p>
            <a:endParaRPr lang="en-US"/>
          </a:p>
          <a:p>
            <a:r>
              <a:rPr lang="en-US"/>
              <a:t>Where the “is about” relation is understood to be primitive: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F9A1B-8109-7305-1EDC-B546E086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20" y="5476547"/>
            <a:ext cx="8947559" cy="835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BC53-A980-A777-52CA-F4042760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724A0891-701B-1E5C-9B8B-5EFA547FA06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67948" name="TextBox 11">
            <a:extLst>
              <a:ext uri="{FF2B5EF4-FFF2-40B4-BE49-F238E27FC236}">
                <a16:creationId xmlns:a16="http://schemas.microsoft.com/office/drawing/2014/main" id="{F513BF27-D3EA-2C35-C7B3-F375F4A548F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FA3A74-7676-E5AC-694F-E8F366EA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03D145-575B-38D1-D187-BEB843E2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Concretized in Ink Inscription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833641F-7D49-3843-9FF7-A87887A41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2BB77-0278-9923-60E6-366EFD40B851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8EFA0-CB30-3172-73FF-85A0A8B9B129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40964E-237F-D8D2-76BA-3CCFB7E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654E8-E753-3486-EC56-0BD3DA24CDDB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BB7BCD-4F46-CB9C-C56D-E375B2464A55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55CEBF-722D-E323-5915-596C41A7F173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D574B-07A6-4EF1-5B11-62C2AEA7A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ED93F5-3D72-6E90-A75C-83957ECE9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36E0-27AB-7ABF-D71F-5EDC70126764}"/>
              </a:ext>
            </a:extLst>
          </p:cNvPr>
          <p:cNvSpPr txBox="1"/>
          <p:nvPr/>
        </p:nvSpPr>
        <p:spPr>
          <a:xfrm>
            <a:off x="7823428" y="2597160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Quality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5BDCB-9F6B-BB9A-0BBA-A2654F37ACF4}"/>
              </a:ext>
            </a:extLst>
          </p:cNvPr>
          <p:cNvSpPr txBox="1"/>
          <p:nvPr/>
        </p:nvSpPr>
        <p:spPr>
          <a:xfrm>
            <a:off x="7554417" y="3459656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Inscription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FB5035E-1552-A3EC-1529-743D9F5FD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8351C-8F69-8A3F-3C0B-938FEAD2A261}"/>
              </a:ext>
            </a:extLst>
          </p:cNvPr>
          <p:cNvSpPr txBox="1"/>
          <p:nvPr/>
        </p:nvSpPr>
        <p:spPr>
          <a:xfrm>
            <a:off x="7788374" y="1662695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Specifically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Continuant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C6A881-A2C7-A67A-2441-2A5893F6CEFB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1206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412C2-2DB1-9F84-3CF0-037B641959FE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BF342D74-8FE8-EB0E-885E-5DF7B701B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8" t="46602" r="10750" b="40129"/>
          <a:stretch/>
        </p:blipFill>
        <p:spPr>
          <a:xfrm>
            <a:off x="7093303" y="5746617"/>
            <a:ext cx="1922137" cy="4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7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F630-A362-531C-B44D-E5E53D58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05DC8C8F-3D84-8D04-04DD-166F0E62D26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B3A917-40EF-C0BF-004C-C8B507DDD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1AC134-C3BF-4F95-D595-ECE7C8C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Ink Inscription inheres in Parchment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B2B22D8-89E5-50A6-24F2-ED6CEB1F9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F2A14-BE6D-C3F2-396C-58A36333CCFA}"/>
              </a:ext>
            </a:extLst>
          </p:cNvPr>
          <p:cNvSpPr txBox="1"/>
          <p:nvPr/>
        </p:nvSpPr>
        <p:spPr>
          <a:xfrm>
            <a:off x="2695381" y="1713714"/>
            <a:ext cx="1787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Specifically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Continuant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243C0-D5C7-E4AC-3450-B27829C77B07}"/>
              </a:ext>
            </a:extLst>
          </p:cNvPr>
          <p:cNvSpPr txBox="1"/>
          <p:nvPr/>
        </p:nvSpPr>
        <p:spPr>
          <a:xfrm>
            <a:off x="2793513" y="3644757"/>
            <a:ext cx="950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Inscription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  <a:sym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DB1D9B-CEDE-AE28-A6A0-993228FFE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94AB7-1EC3-E4D6-038F-79E0FFB0916D}"/>
              </a:ext>
            </a:extLst>
          </p:cNvPr>
          <p:cNvSpPr txBox="1"/>
          <p:nvPr/>
        </p:nvSpPr>
        <p:spPr>
          <a:xfrm>
            <a:off x="2915858" y="270488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Quality Entity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D376B6-6CAB-2D26-7DB4-50A5770406B5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51C1CB84-EEDE-CF38-FAE3-6BC9DABF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8816723-EA7A-0BCA-59FA-5BB2B45F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5BC50-790F-60F4-AEA1-ED85B06C1AAA}"/>
              </a:ext>
            </a:extLst>
          </p:cNvPr>
          <p:cNvSpPr txBox="1"/>
          <p:nvPr/>
        </p:nvSpPr>
        <p:spPr>
          <a:xfrm>
            <a:off x="7880328" y="2583864"/>
            <a:ext cx="123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Bearing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974BA-1C6E-0BDB-8AB5-22521A3FC39A}"/>
              </a:ext>
            </a:extLst>
          </p:cNvPr>
          <p:cNvSpPr txBox="1"/>
          <p:nvPr/>
        </p:nvSpPr>
        <p:spPr>
          <a:xfrm>
            <a:off x="7558426" y="345965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Parchment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DBFDA183-7245-BA57-F4F6-4A3C9945A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AC095-750D-6DFC-610A-818F8D65C4AE}"/>
              </a:ext>
            </a:extLst>
          </p:cNvPr>
          <p:cNvSpPr txBox="1"/>
          <p:nvPr/>
        </p:nvSpPr>
        <p:spPr>
          <a:xfrm>
            <a:off x="8067300" y="166269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Material Entity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90834E-925A-8C01-5D57-419ABE57D26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>
            <a:extLst>
              <a:ext uri="{FF2B5EF4-FFF2-40B4-BE49-F238E27FC236}">
                <a16:creationId xmlns:a16="http://schemas.microsoft.com/office/drawing/2014/main" id="{E1BC4144-5C4E-98D7-8FBB-1A7EAE2DF6F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pic>
        <p:nvPicPr>
          <p:cNvPr id="27" name="Picture 26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D43919CF-4706-BBD4-4214-40CC79AB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0" y="5506180"/>
            <a:ext cx="1717656" cy="118020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3507D4-5BA6-2443-C4CB-37CA027AF4C5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2534DCDC-789C-2A53-44E8-8AC543313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8" t="46602" r="10750" b="40129"/>
          <a:stretch/>
        </p:blipFill>
        <p:spPr>
          <a:xfrm>
            <a:off x="2481490" y="5730904"/>
            <a:ext cx="1922137" cy="4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63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22A6-4C2D-4B3A-320D-57DAE0E1B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248CED86-8506-C126-EA43-6C1FCF70D6E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526EAE3-4062-F2BC-43D7-C1D6EE98C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29A801-6751-442C-604B-3956678D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Generically Dependent On Parchment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C17F365-83E3-C57A-9AF0-F6C365AF3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DEEC56-33FA-18F1-94DA-02AA4F40144C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A6CE8-5C0B-D21F-981F-A8DA1DF7ADCE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B31034-8C75-C868-BC9D-A144DBB82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9719-8F84-C278-BCEF-347301706A25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F74E3F-407C-4B0B-9099-BA14FF9E2334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C57E10BB-86D1-5905-A5E5-E387B493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5A3DAA8-303C-174E-F5BD-73549A9A5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1B7AE-D1AB-3DD4-1996-052F88AD7A1E}"/>
              </a:ext>
            </a:extLst>
          </p:cNvPr>
          <p:cNvSpPr txBox="1"/>
          <p:nvPr/>
        </p:nvSpPr>
        <p:spPr>
          <a:xfrm>
            <a:off x="7880328" y="2583864"/>
            <a:ext cx="123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Bearing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283C4-BA5C-4F1F-AD5B-1FF1993980E5}"/>
              </a:ext>
            </a:extLst>
          </p:cNvPr>
          <p:cNvSpPr txBox="1"/>
          <p:nvPr/>
        </p:nvSpPr>
        <p:spPr>
          <a:xfrm>
            <a:off x="7558425" y="345965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Parchment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E84C18A-8B93-1848-C71B-CC22971C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5465-B66C-4C48-E4FD-5023B6559095}"/>
              </a:ext>
            </a:extLst>
          </p:cNvPr>
          <p:cNvSpPr txBox="1"/>
          <p:nvPr/>
        </p:nvSpPr>
        <p:spPr>
          <a:xfrm>
            <a:off x="8067296" y="166269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Material Entity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C836778-5607-6ADC-3E62-EC81CBE3782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447CA-D638-D4A5-DD44-BDE98409AED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72BCDBB0-A852-7EC0-4EB7-F773686B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0" y="5506180"/>
            <a:ext cx="1717656" cy="11802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12FEF8-CEF9-BE72-81E4-F6B6642FBFC5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12C6D-AD74-D1FF-6F67-8DEBC6F6C8F7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1402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4C91-B64E-C7B9-670E-49D97A50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16AC2689-1FAB-24E1-930C-45B574FF759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22BBB1-CF9D-4B62-4E85-493738B01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B38D7A-2434-0EB0-DDD4-791F71A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is about Orchestra Plan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9EC7F06-2751-7FE8-1E59-4F324BFAE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BA53C-CDD0-3B95-66B9-56D4E4917DD0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C6713-1EA5-8F34-2B93-5AFF3F82AABF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0F819D-DA95-CD84-275F-2C5D5C2E6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B7A2-0139-D838-14ED-116CBD7C6718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67B79C-5022-F8D9-A8C3-A64C2CED4A29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737A9D7C-904D-E70A-196A-06D6392BF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482E8A-CB86-ABB5-AFB8-90DCF1A73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3E5BA-1447-9527-34DC-AD2898B71FCC}"/>
              </a:ext>
            </a:extLst>
          </p:cNvPr>
          <p:cNvSpPr txBox="1"/>
          <p:nvPr/>
        </p:nvSpPr>
        <p:spPr>
          <a:xfrm>
            <a:off x="7608625" y="2579244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A03BE-DC4F-9DD6-6E15-FD042D2EA3FC}"/>
              </a:ext>
            </a:extLst>
          </p:cNvPr>
          <p:cNvSpPr txBox="1"/>
          <p:nvPr/>
        </p:nvSpPr>
        <p:spPr>
          <a:xfrm>
            <a:off x="7590486" y="3459656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Orchestra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8C7EC7C-A457-2208-D4B9-DB63EC11A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AA352-08BC-A049-358E-4E9C2B48EF48}"/>
              </a:ext>
            </a:extLst>
          </p:cNvPr>
          <p:cNvSpPr txBox="1"/>
          <p:nvPr/>
        </p:nvSpPr>
        <p:spPr>
          <a:xfrm>
            <a:off x="7856501" y="1662695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15EFEAE-72D8-22F4-1D0E-E72ED02E93E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EED613-5BB2-85DF-DDE8-551A868AAF4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8A6BEE-1B2C-AA1E-5DC7-4A82D29569F5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B216B0-4355-E486-DE28-6BA61BFE0EF4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1C4F4140-F582-F293-ABE4-987988AC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82" y="5538009"/>
            <a:ext cx="1976772" cy="12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53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E1BCD-A0DF-2831-082D-9CCAE3EC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49811E80-164A-0C8E-5FDC-DEED0245E19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063D5F-1F80-7BE9-3036-0B156106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A91E3F-F5E8-A3DA-6EE5-6AF64BF6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Musician Plan realized in #9 Performance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9A301D6-1C8A-8FDD-FFC7-393D761A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4130E-AC39-A97E-DF2A-F7B7C5102C82}"/>
              </a:ext>
            </a:extLst>
          </p:cNvPr>
          <p:cNvSpPr txBox="1"/>
          <p:nvPr/>
        </p:nvSpPr>
        <p:spPr>
          <a:xfrm>
            <a:off x="3090523" y="1713714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Disposition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33E5B-B89B-E244-C132-4E9904E88A80}"/>
              </a:ext>
            </a:extLst>
          </p:cNvPr>
          <p:cNvSpPr txBox="1"/>
          <p:nvPr/>
        </p:nvSpPr>
        <p:spPr>
          <a:xfrm>
            <a:off x="2863246" y="3489452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Musician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41F09F-A8C8-DB67-897E-993BE3C92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97D6F-53AB-EDCB-C8E9-E9E47D13690A}"/>
              </a:ext>
            </a:extLst>
          </p:cNvPr>
          <p:cNvSpPr txBox="1"/>
          <p:nvPr/>
        </p:nvSpPr>
        <p:spPr>
          <a:xfrm>
            <a:off x="3265768" y="2579243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3918A2-1DC7-1270-2121-306F0F080EB9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8613EC31-DA4E-19FA-86DC-269D38D96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779F3F-8F37-706B-3D79-CC59312C8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D9C93-5B43-FEDD-6155-BE4FC1F6F666}"/>
              </a:ext>
            </a:extLst>
          </p:cNvPr>
          <p:cNvSpPr txBox="1"/>
          <p:nvPr/>
        </p:nvSpPr>
        <p:spPr>
          <a:xfrm>
            <a:off x="7661526" y="257924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Planned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B11DD-FCB7-53B2-DAF3-7A6C1F29CEC7}"/>
              </a:ext>
            </a:extLst>
          </p:cNvPr>
          <p:cNvSpPr txBox="1"/>
          <p:nvPr/>
        </p:nvSpPr>
        <p:spPr>
          <a:xfrm>
            <a:off x="7488699" y="345965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#9 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Performance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CB7B850-CF1B-B51F-D61A-83037AA11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94637-3736-57AD-8A71-E5FEEA298D85}"/>
              </a:ext>
            </a:extLst>
          </p:cNvPr>
          <p:cNvSpPr txBox="1"/>
          <p:nvPr/>
        </p:nvSpPr>
        <p:spPr>
          <a:xfrm>
            <a:off x="8274405" y="173427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Process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12A414D-713D-06DB-32CF-90E3D382C17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FDD44C-8A35-434D-3DBC-457EACD3D06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B29F26-2984-FAAE-3B87-E794EB182433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21654A9C-B728-944D-7DDD-6BE4B8EA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53" y="5541967"/>
            <a:ext cx="1886881" cy="1266906"/>
          </a:xfrm>
          <a:prstGeom prst="rect">
            <a:avLst/>
          </a:prstGeom>
        </p:spPr>
      </p:pic>
      <p:pic>
        <p:nvPicPr>
          <p:cNvPr id="19" name="Picture 18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00C4C95A-3B98-E203-E633-D4C3DB07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1" t="37166" r="34370" b="41105"/>
          <a:stretch/>
        </p:blipFill>
        <p:spPr>
          <a:xfrm>
            <a:off x="3080091" y="5602033"/>
            <a:ext cx="509125" cy="962319"/>
          </a:xfrm>
          <a:prstGeom prst="rect">
            <a:avLst/>
          </a:prstGeom>
        </p:spPr>
      </p:pic>
      <p:pic>
        <p:nvPicPr>
          <p:cNvPr id="22" name="Picture 21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E301D07E-E509-C9FD-F99A-A2F719696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9" t="4049" r="50848" b="84840"/>
          <a:stretch/>
        </p:blipFill>
        <p:spPr>
          <a:xfrm>
            <a:off x="3726291" y="5750909"/>
            <a:ext cx="765858" cy="620111"/>
          </a:xfrm>
          <a:prstGeom prst="rect">
            <a:avLst/>
          </a:prstGeom>
        </p:spPr>
      </p:pic>
      <p:pic>
        <p:nvPicPr>
          <p:cNvPr id="26" name="Picture 25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FB7B5806-1010-3D75-E0DC-1BFA2D9B9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6" t="14929" r="54045" b="73265"/>
          <a:stretch/>
        </p:blipFill>
        <p:spPr>
          <a:xfrm>
            <a:off x="2237079" y="5684899"/>
            <a:ext cx="716061" cy="7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8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4AEA-E379-9309-6005-42116109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Beethoven’s #9</a:t>
            </a:r>
            <a:r>
              <a:rPr lang="en-US" baseline="30000"/>
              <a:t>th</a:t>
            </a:r>
            <a:r>
              <a:rPr lang="en-US"/>
              <a:t> Symphony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F3077-FC4E-506A-6CAF-0192E3C9E7E6}"/>
              </a:ext>
            </a:extLst>
          </p:cNvPr>
          <p:cNvSpPr txBox="1"/>
          <p:nvPr/>
        </p:nvSpPr>
        <p:spPr>
          <a:xfrm>
            <a:off x="618760" y="1805062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pic>
        <p:nvPicPr>
          <p:cNvPr id="5" name="Picture 4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C4581135-E35D-FC05-2E76-1EF297B4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716" y="1334555"/>
            <a:ext cx="2441270" cy="1540877"/>
          </a:xfrm>
          <a:prstGeom prst="rect">
            <a:avLst/>
          </a:prstGeom>
        </p:spPr>
      </p:pic>
      <p:pic>
        <p:nvPicPr>
          <p:cNvPr id="6" name="Picture 5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9BC0533A-8C18-0C6A-E9AD-6EAE98D7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792" y="5267755"/>
            <a:ext cx="2283118" cy="1532950"/>
          </a:xfrm>
          <a:prstGeom prst="rect">
            <a:avLst/>
          </a:prstGeom>
        </p:spPr>
      </p:pic>
      <p:pic>
        <p:nvPicPr>
          <p:cNvPr id="7" name="Picture 6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7B302FE2-5B4C-84B3-06AD-AB60989D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46" y="4236903"/>
            <a:ext cx="2187834" cy="1503263"/>
          </a:xfrm>
          <a:prstGeom prst="rect">
            <a:avLst/>
          </a:prstGeom>
        </p:spPr>
      </p:pic>
      <p:pic>
        <p:nvPicPr>
          <p:cNvPr id="8" name="Picture 7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9E83098C-B263-2E46-E9DC-9BB460929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38" t="46602" r="10750" b="40129"/>
          <a:stretch/>
        </p:blipFill>
        <p:spPr>
          <a:xfrm>
            <a:off x="650853" y="4673027"/>
            <a:ext cx="2499369" cy="63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AEFDBC-DE58-AF56-CEC8-111619AC99A2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884491" y="2328282"/>
            <a:ext cx="16047" cy="2344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4E5E74-CB49-5ED3-2331-CD0E2E1521B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150222" y="4988535"/>
            <a:ext cx="15394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CD40B-CEBE-C493-A8BF-028A8FA452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884491" y="2328282"/>
            <a:ext cx="3899072" cy="19086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9804DE-8AC5-E2D9-4BB1-14C15A5F3D9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150222" y="2066672"/>
            <a:ext cx="5452494" cy="3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AC0AC3-FB16-B9D7-433A-EF9B90D958FA}"/>
              </a:ext>
            </a:extLst>
          </p:cNvPr>
          <p:cNvCxnSpPr>
            <a:cxnSpLocks/>
            <a:stCxn id="5" idx="2"/>
            <a:endCxn id="114" idx="0"/>
          </p:cNvCxnSpPr>
          <p:nvPr/>
        </p:nvCxnSpPr>
        <p:spPr>
          <a:xfrm>
            <a:off x="9823351" y="2875432"/>
            <a:ext cx="1303704" cy="864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8A53D-23B6-EE80-CA7E-9B878AFD9125}"/>
              </a:ext>
            </a:extLst>
          </p:cNvPr>
          <p:cNvSpPr txBox="1"/>
          <p:nvPr/>
        </p:nvSpPr>
        <p:spPr>
          <a:xfrm>
            <a:off x="450252" y="3745469"/>
            <a:ext cx="143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concretized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F56EBD-C3EE-0F2E-0263-4D1D8560A9AD}"/>
              </a:ext>
            </a:extLst>
          </p:cNvPr>
          <p:cNvSpPr txBox="1"/>
          <p:nvPr/>
        </p:nvSpPr>
        <p:spPr>
          <a:xfrm>
            <a:off x="3377157" y="455335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inheres 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19C4C-24CD-4D43-D45D-BB4CD9B7031F}"/>
              </a:ext>
            </a:extLst>
          </p:cNvPr>
          <p:cNvSpPr txBox="1"/>
          <p:nvPr/>
        </p:nvSpPr>
        <p:spPr>
          <a:xfrm>
            <a:off x="4029023" y="2782669"/>
            <a:ext cx="121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generically </a:t>
            </a:r>
            <a:b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depends 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B89FDC-3173-19F2-46D8-19820B99B8FF}"/>
              </a:ext>
            </a:extLst>
          </p:cNvPr>
          <p:cNvSpPr txBox="1"/>
          <p:nvPr/>
        </p:nvSpPr>
        <p:spPr>
          <a:xfrm>
            <a:off x="5327348" y="217656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is about</a:t>
            </a:r>
          </a:p>
        </p:txBody>
      </p:sp>
      <p:pic>
        <p:nvPicPr>
          <p:cNvPr id="113" name="Picture 112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1110C6B0-8470-E99E-B8B7-71F3BBF8C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1" t="37166" r="34370" b="41105"/>
          <a:stretch/>
        </p:blipFill>
        <p:spPr>
          <a:xfrm>
            <a:off x="9568788" y="3591031"/>
            <a:ext cx="509125" cy="962319"/>
          </a:xfrm>
          <a:prstGeom prst="rect">
            <a:avLst/>
          </a:prstGeom>
        </p:spPr>
      </p:pic>
      <p:pic>
        <p:nvPicPr>
          <p:cNvPr id="114" name="Picture 113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C5A5E57A-EB9D-6E91-9E63-56839A4BE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9" t="4049" r="50848" b="84840"/>
          <a:stretch/>
        </p:blipFill>
        <p:spPr>
          <a:xfrm>
            <a:off x="10744126" y="3740060"/>
            <a:ext cx="765858" cy="620111"/>
          </a:xfrm>
          <a:prstGeom prst="rect">
            <a:avLst/>
          </a:prstGeom>
        </p:spPr>
      </p:pic>
      <p:pic>
        <p:nvPicPr>
          <p:cNvPr id="115" name="Picture 114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F2211DC2-A845-E2EE-1BD6-C818E2F2B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6" t="14929" r="54045" b="73265"/>
          <a:stretch/>
        </p:blipFill>
        <p:spPr>
          <a:xfrm>
            <a:off x="8174066" y="3655519"/>
            <a:ext cx="716061" cy="736313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5DD0B5-479B-6EE5-AE38-29F1248A00E0}"/>
              </a:ext>
            </a:extLst>
          </p:cNvPr>
          <p:cNvCxnSpPr>
            <a:cxnSpLocks/>
            <a:stCxn id="5" idx="2"/>
            <a:endCxn id="115" idx="0"/>
          </p:cNvCxnSpPr>
          <p:nvPr/>
        </p:nvCxnSpPr>
        <p:spPr>
          <a:xfrm flipH="1">
            <a:off x="8532097" y="2875432"/>
            <a:ext cx="1291254" cy="780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8E36D0C-F0D1-D594-9699-87403D560F6C}"/>
              </a:ext>
            </a:extLst>
          </p:cNvPr>
          <p:cNvCxnSpPr>
            <a:cxnSpLocks/>
            <a:stCxn id="5" idx="2"/>
            <a:endCxn id="113" idx="0"/>
          </p:cNvCxnSpPr>
          <p:nvPr/>
        </p:nvCxnSpPr>
        <p:spPr>
          <a:xfrm>
            <a:off x="9823351" y="2875432"/>
            <a:ext cx="0" cy="715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B3B427D-73CD-4064-E13C-039FAEFB4549}"/>
              </a:ext>
            </a:extLst>
          </p:cNvPr>
          <p:cNvSpPr txBox="1"/>
          <p:nvPr/>
        </p:nvSpPr>
        <p:spPr>
          <a:xfrm>
            <a:off x="10787128" y="3017126"/>
            <a:ext cx="118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concretized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AB9001E-53B7-E805-5A10-E4439ED15F7C}"/>
              </a:ext>
            </a:extLst>
          </p:cNvPr>
          <p:cNvCxnSpPr>
            <a:cxnSpLocks/>
            <a:stCxn id="113" idx="2"/>
            <a:endCxn id="6" idx="0"/>
          </p:cNvCxnSpPr>
          <p:nvPr/>
        </p:nvCxnSpPr>
        <p:spPr>
          <a:xfrm>
            <a:off x="9823351" y="4553350"/>
            <a:ext cx="0" cy="714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B98AADB-90F4-A5C9-4C00-024ECB43C414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10077913" y="4360171"/>
            <a:ext cx="1049142" cy="90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2740269-3D3D-8B37-A8B6-9D86B363C133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8532097" y="4391832"/>
            <a:ext cx="958151" cy="875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CE6079B-90C3-5499-4246-C62874B4D6F8}"/>
              </a:ext>
            </a:extLst>
          </p:cNvPr>
          <p:cNvSpPr txBox="1"/>
          <p:nvPr/>
        </p:nvSpPr>
        <p:spPr>
          <a:xfrm>
            <a:off x="7727930" y="4546627"/>
            <a:ext cx="119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</a:t>
            </a:r>
            <a:b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311617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</a:t>
            </a:r>
          </a:p>
          <a:p>
            <a:endParaRPr lang="en-US"/>
          </a:p>
          <a:p>
            <a:r>
              <a:rPr lang="en-US"/>
              <a:t>Design Pattern Exercise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73A1-B832-0DCF-6D70-9708121C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F8C5-D37D-B430-3B8B-D01E3026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626F-C1F2-7D7A-BD67-777EBA3A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</a:t>
            </a:r>
          </a:p>
          <a:p>
            <a:endParaRPr lang="en-US"/>
          </a:p>
          <a:p>
            <a:r>
              <a:rPr lang="en-US"/>
              <a:t>Design Pattern Exercise 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2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B1FE-18A8-C3A7-3DAB-3AAB3A10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6149-DA1D-3200-B18C-AB7C67FA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96ACA-3ADA-CF34-599A-DC7383B5A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Many intelligence activities involve government agents and agencies, which have degrees of authority to direct and leverage intelligence</a:t>
            </a:r>
          </a:p>
          <a:p>
            <a:endParaRPr lang="en-US"/>
          </a:p>
          <a:p>
            <a:r>
              <a:rPr lang="en-US"/>
              <a:t>Questions of authority emerge during mission failures and successes, checks and balances, rational historical reconstructions </a:t>
            </a:r>
          </a:p>
          <a:p>
            <a:endParaRPr lang="en-US"/>
          </a:p>
          <a:p>
            <a:r>
              <a:rPr lang="en-US"/>
              <a:t>It is incumbent on us that we explore relationships between intelligence analysis and relevant authority </a:t>
            </a:r>
          </a:p>
        </p:txBody>
      </p:sp>
    </p:spTree>
    <p:extLst>
      <p:ext uri="{BB962C8B-B14F-4D97-AF65-F5344CB8AC3E}">
        <p14:creationId xmlns:p14="http://schemas.microsoft.com/office/powerpoint/2010/main" val="108869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4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7EF0-BA2C-7F3A-72F4-A57CD2A6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87A7-53E3-53BA-D321-C3B88D63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04F3-909E-4947-DF4B-6D3CAA6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3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547C3-E807-09AE-19D8-EF9E4BC2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3FC-EF32-81E3-763B-8F0F9508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31BF-CE26-34AA-3752-53FAE49E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6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6042F-167C-988A-4F4F-570D6EE1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9F12-6693-E608-888B-2E8E3207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2B72-D6A1-6039-16B9-4BAD88320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5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96186-135B-FB70-69BC-B5FD3BBBC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206C-D534-4080-28F4-E474E55B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AC77-B52C-A841-ACB5-20F319260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2E3C7-855D-A5DC-76F0-76DA97A5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5A35-2E48-7487-AEB4-342FC15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CDEA2-F2F5-F411-8860-2AB5FC559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8740-85E0-5A6B-A381-9D15CFA3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95D1-4990-BB56-5122-F4F0938D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E58E-A0DE-EF12-FC02-88E8DA9C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>
                <a:solidFill>
                  <a:srgbClr val="FF0000"/>
                </a:solidFill>
              </a:rPr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92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152-83FC-4B0F-92EA-CE5F944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812A-66D6-F64B-643A-32091EFE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on E-Language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5777-D6C5-1578-9EA6-81B127D2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"Language" may mean the sociopolitical vernacular that we learn in our communities, i.e. </a:t>
            </a:r>
            <a:r>
              <a:rPr lang="en-US" b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E-language</a:t>
            </a:r>
            <a:r>
              <a:rPr lang="en-US" i="1"/>
              <a:t>. </a:t>
            </a:r>
          </a:p>
          <a:p>
            <a:pPr>
              <a:spcBef>
                <a:spcPts val="0"/>
              </a:spcBef>
            </a:pPr>
            <a:endParaRPr lang="en-US" i="1">
              <a:effectLst/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r>
              <a:rPr lang="en-US"/>
              <a:t>E-Language is</a:t>
            </a:r>
            <a:r>
              <a:rPr lang="en-US">
                <a:effectLst/>
                <a:latin typeface="Garamond" panose="02020404030301010803" pitchFamily="18" charset="0"/>
              </a:rPr>
              <a:t> external,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communal, changeable, and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may be corrected. For example,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the term "livid" means "cold,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blue with anger" and yet most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people seem to think it means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"hot, red with anger."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>
              <a:effectLst/>
              <a:latin typeface="Garamond" panose="02020404030301010803" pitchFamily="18" charset="0"/>
            </a:endParaRPr>
          </a:p>
        </p:txBody>
      </p:sp>
      <p:pic>
        <p:nvPicPr>
          <p:cNvPr id="4" name="Picture 2" descr="http://upload.wikimedia.org/wikipedia/commons/3/31/Romance-lg-classification-en.png">
            <a:extLst>
              <a:ext uri="{FF2B5EF4-FFF2-40B4-BE49-F238E27FC236}">
                <a16:creationId xmlns:a16="http://schemas.microsoft.com/office/drawing/2014/main" id="{F225741F-43D4-D657-1CAA-B3C1F49F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37" y="2705924"/>
            <a:ext cx="6071616" cy="40606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02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0B68-73B4-1BF8-730C-479987F4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5029-EB7E-DC87-8908-7D28DBAC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2AE1-24AC-2082-CFDA-020F5D42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</a:t>
            </a:r>
          </a:p>
          <a:p>
            <a:endParaRPr lang="en-US"/>
          </a:p>
          <a:p>
            <a:r>
              <a:rPr lang="en-US"/>
              <a:t>Design Pattern Exercise 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1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1BAB-E01A-7C64-CBF1-30BF3C06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E-Language as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9CEB-5051-3D27-CC8A-72CDE1E0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465"/>
          </a:xfrm>
        </p:spPr>
        <p:txBody>
          <a:bodyPr>
            <a:normAutofit/>
          </a:bodyPr>
          <a:lstStyle/>
          <a:p>
            <a:r>
              <a:rPr lang="en-US"/>
              <a:t>The languages we speak are governed by conventional rules of grammar, style, and so on. </a:t>
            </a:r>
          </a:p>
          <a:p>
            <a:endParaRPr lang="en-US"/>
          </a:p>
          <a:p>
            <a:r>
              <a:rPr lang="en-US"/>
              <a:t>We are habituated into the use of these rules early on</a:t>
            </a:r>
          </a:p>
          <a:p>
            <a:endParaRPr lang="en-US"/>
          </a:p>
          <a:p>
            <a:r>
              <a:rPr lang="en-US"/>
              <a:t>But ultimately they are </a:t>
            </a:r>
            <a:r>
              <a:rPr lang="en-US" b="1">
                <a:solidFill>
                  <a:srgbClr val="FF0000"/>
                </a:solidFill>
              </a:rPr>
              <a:t>conventions</a:t>
            </a:r>
            <a:r>
              <a:rPr lang="en-US"/>
              <a:t> like any other, e.g. the reason you don’t into people on a sidewalk </a:t>
            </a:r>
          </a:p>
          <a:p>
            <a:endParaRPr lang="en-US"/>
          </a:p>
          <a:p>
            <a:r>
              <a:rPr lang="en-US"/>
              <a:t>More fundamentally, conventions are a species of </a:t>
            </a:r>
            <a:r>
              <a:rPr lang="en-US" b="1">
                <a:solidFill>
                  <a:schemeClr val="accent6"/>
                </a:solidFill>
              </a:rPr>
              <a:t>regularities</a:t>
            </a:r>
            <a:r>
              <a:rPr lang="en-US"/>
              <a:t>, or </a:t>
            </a:r>
            <a:r>
              <a:rPr lang="en-US" b="1">
                <a:solidFill>
                  <a:schemeClr val="accent6"/>
                </a:solidFill>
              </a:rPr>
              <a:t>patterns of behavior</a:t>
            </a:r>
          </a:p>
        </p:txBody>
      </p:sp>
    </p:spTree>
    <p:extLst>
      <p:ext uri="{BB962C8B-B14F-4D97-AF65-F5344CB8AC3E}">
        <p14:creationId xmlns:p14="http://schemas.microsoft.com/office/powerpoint/2010/main" val="2165312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1D0F-BBB8-A5C5-D8FD-FED9297A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2BF6-50E6-578A-C017-713F1C00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A593-75D8-E839-2021-F761EE47C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0BCB5AEA-7532-500B-7AEF-742FFE06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5E74-90ED-A7DB-FBCD-94EBD968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14E8-0264-4183-D352-94D15E65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FB94-725D-6955-703F-9FCDD3CD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A3BBC832-8FD8-F7C4-E800-BCA7C479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A6D27-D7B8-6831-9FA0-672BC8AD1E2A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84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AB187-5C61-2CE8-7064-45EBEC41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6298-F285-9DD3-AA43-E95A77A9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F25D-4777-263E-C80F-B3D2861F0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1EEA799A-5A8B-A76E-BE5D-4B879C34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0E71D-60B7-7B74-B0FB-3B15D9FCA7BD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30C1D74D-55DA-20D8-8A4C-9EC7EE773A1F}"/>
              </a:ext>
            </a:extLst>
          </p:cNvPr>
          <p:cNvSpPr/>
          <p:nvPr/>
        </p:nvSpPr>
        <p:spPr>
          <a:xfrm>
            <a:off x="914400" y="2617075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8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2E14C-3F61-A120-13CB-6DC1ADBF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D125-1009-3525-6E86-3DDE34A3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49EA-B724-1892-5FA1-4C46100E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F8863BB5-BCF7-6732-6606-C9EBC16FC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8D493-B67C-C87D-126C-184D22054978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7811C334-25E2-FF3C-8FD5-157F9323908D}"/>
              </a:ext>
            </a:extLst>
          </p:cNvPr>
          <p:cNvSpPr/>
          <p:nvPr/>
        </p:nvSpPr>
        <p:spPr>
          <a:xfrm>
            <a:off x="838200" y="3040117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0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B5E4-A858-E10C-BB46-4DE9EAA7B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3908-13BE-1572-385A-BCB6095E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840C-A750-4782-F799-F460FDDA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D78CFD67-5BBD-7F0A-C1A2-E3521748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63D43-0935-1F14-930D-9B2ABE1D0900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0EEEE037-7B66-5896-3876-EE085D322176}"/>
              </a:ext>
            </a:extLst>
          </p:cNvPr>
          <p:cNvSpPr/>
          <p:nvPr/>
        </p:nvSpPr>
        <p:spPr>
          <a:xfrm>
            <a:off x="838200" y="3429000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1E4B-BC30-C478-DACC-F56D3C8D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9247-37FB-EC77-88C1-152464D6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CEF97-72B8-459D-26AE-FE728901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EE239877-C404-32BC-8166-4A67EE1A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A11B9-D8A3-2EF5-66E5-36533ADAE730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9878B1D3-AA28-B711-E71F-2BE10E467523}"/>
              </a:ext>
            </a:extLst>
          </p:cNvPr>
          <p:cNvSpPr/>
          <p:nvPr/>
        </p:nvSpPr>
        <p:spPr>
          <a:xfrm>
            <a:off x="838200" y="4147369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1B84E-0F3C-2A82-748B-5D7757FD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27AF-2883-3978-F0A5-D8E0D30F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467C-E78F-89D3-4A64-E854C843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78625C41-F067-C44E-AAA0-89E84F0A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E70C7-9E1E-8777-6DF0-B8CE9D5F9AE4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E4CD8A9E-9902-FFDE-BF06-A465EB89B57E}"/>
              </a:ext>
            </a:extLst>
          </p:cNvPr>
          <p:cNvSpPr/>
          <p:nvPr/>
        </p:nvSpPr>
        <p:spPr>
          <a:xfrm>
            <a:off x="838200" y="4935645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3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92E5-B763-2350-CD27-566A8C33D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5592-796C-D477-973F-2FF247BB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4513-B3CF-496C-5EA7-3B1DFA4BE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BBD62C84-A7DB-1446-BCCA-E81E193C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E0AE7-7D88-F2F8-6BCF-6EEDA4633806}"/>
              </a:ext>
            </a:extLst>
          </p:cNvPr>
          <p:cNvSpPr txBox="1"/>
          <p:nvPr/>
        </p:nvSpPr>
        <p:spPr>
          <a:xfrm>
            <a:off x="5803392" y="6510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>
              <a:spcBef>
                <a:spcPts val="0"/>
              </a:spcBef>
            </a:pP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“I swam” rather than “I swimmed”</a:t>
            </a:r>
            <a:endParaRPr lang="en-US" sz="2800" b="1">
              <a:solidFill>
                <a:srgbClr val="FF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4-Point Star 3">
            <a:extLst>
              <a:ext uri="{FF2B5EF4-FFF2-40B4-BE49-F238E27FC236}">
                <a16:creationId xmlns:a16="http://schemas.microsoft.com/office/drawing/2014/main" id="{0C7EB1FA-9036-278A-3F1E-94DE0E0BEF1C}"/>
              </a:ext>
            </a:extLst>
          </p:cNvPr>
          <p:cNvSpPr/>
          <p:nvPr/>
        </p:nvSpPr>
        <p:spPr>
          <a:xfrm>
            <a:off x="838200" y="5723920"/>
            <a:ext cx="388882" cy="388883"/>
          </a:xfrm>
          <a:prstGeom prst="star4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8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9499B-157D-8446-4C6B-B268F9F8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33E0-420D-8951-6661-2CB14FA9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on I-Language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B456-CB2A-730D-8B46-5B0EE181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"Language" may also mean the internal,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innate, unchanging foundation for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linguistic competence, e.g. </a:t>
            </a:r>
            <a:r>
              <a:rPr lang="en-US" b="1">
                <a:solidFill>
                  <a:schemeClr val="accent6"/>
                </a:solidFill>
                <a:effectLst/>
                <a:latin typeface="Garamond" panose="02020404030301010803" pitchFamily="18" charset="0"/>
              </a:rPr>
              <a:t>I-Language</a:t>
            </a:r>
          </a:p>
          <a:p>
            <a:pPr>
              <a:spcBef>
                <a:spcPts val="0"/>
              </a:spcBef>
            </a:pPr>
            <a:endParaRPr lang="en-US" i="1"/>
          </a:p>
          <a:p>
            <a:pPr>
              <a:spcBef>
                <a:spcPts val="0"/>
              </a:spcBef>
            </a:pPr>
            <a:r>
              <a:rPr lang="en-US"/>
              <a:t>Chomsky claimed I-Language was the </a:t>
            </a:r>
            <a:br>
              <a:rPr lang="en-US"/>
            </a:br>
            <a:r>
              <a:rPr lang="en-US"/>
              <a:t>proper target of linguistics, as it reveals </a:t>
            </a:r>
            <a:br>
              <a:rPr lang="en-US"/>
            </a:br>
            <a:r>
              <a:rPr lang="en-US"/>
              <a:t>the computational system of the brain</a:t>
            </a:r>
          </a:p>
          <a:p>
            <a:pPr>
              <a:spcBef>
                <a:spcPts val="0"/>
              </a:spcBef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AD696-5AAF-DF0E-8F8E-3A917DF7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894249"/>
            <a:ext cx="3754120" cy="38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F3CA-F3F8-4B3E-8297-888740AF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75177-31A4-45C0-AC7D-CFD419FB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disposed to recognize patterns with our perceptual faculties…</a:t>
            </a:r>
          </a:p>
        </p:txBody>
      </p:sp>
      <p:pic>
        <p:nvPicPr>
          <p:cNvPr id="4" name="Picture 2" descr="Computers See Faces in the Clouds, Just Like You">
            <a:extLst>
              <a:ext uri="{FF2B5EF4-FFF2-40B4-BE49-F238E27FC236}">
                <a16:creationId xmlns:a16="http://schemas.microsoft.com/office/drawing/2014/main" id="{11643ED6-98D1-B158-9C34-010CBDE3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88" y="2506662"/>
            <a:ext cx="7401224" cy="41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0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E6555-BA93-E416-DFB9-5CF4CE98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705D-3F00-E2A8-7403-4771AD36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Beverley on I-Logic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AF2D-1A9A-81BA-56C3-4551A4864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Linguistics competence consists of </a:t>
            </a:r>
            <a:r>
              <a:rPr lang="en-US" b="1">
                <a:solidFill>
                  <a:srgbClr val="FF0000"/>
                </a:solidFill>
              </a:rPr>
              <a:t>dispositions</a:t>
            </a:r>
            <a:r>
              <a:rPr lang="en-US"/>
              <a:t> borne by an agent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There must be an innate competence for </a:t>
            </a:r>
            <a:r>
              <a:rPr lang="en-US" b="1">
                <a:solidFill>
                  <a:schemeClr val="accent6"/>
                </a:solidFill>
              </a:rPr>
              <a:t>logical reasoning </a:t>
            </a:r>
            <a:r>
              <a:rPr lang="en-US"/>
              <a:t>since language depends on drawing distinctions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The picture:*</a:t>
            </a:r>
          </a:p>
          <a:p>
            <a:pPr>
              <a:spcBef>
                <a:spcPts val="0"/>
              </a:spcBef>
            </a:pPr>
            <a:endParaRPr lang="en-US"/>
          </a:p>
          <a:p>
            <a:pPr lvl="1">
              <a:spcBef>
                <a:spcPts val="0"/>
              </a:spcBef>
            </a:pPr>
            <a:r>
              <a:rPr lang="en-US"/>
              <a:t>Foundational logic competence (I-Logic)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Foundational linguistic competence (I-Language)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Derivative linguistic competence (E-language)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Derivative logic competence (E-Logic)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3F091F-41B1-7990-E640-291CDE8A6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4" y="6397227"/>
            <a:ext cx="5307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Beverley, Trust Logic, Not Tortoises</a:t>
            </a:r>
          </a:p>
        </p:txBody>
      </p:sp>
    </p:spTree>
    <p:extLst>
      <p:ext uri="{BB962C8B-B14F-4D97-AF65-F5344CB8AC3E}">
        <p14:creationId xmlns:p14="http://schemas.microsoft.com/office/powerpoint/2010/main" val="355480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766E5-C97F-A6FD-515F-148F614EA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B27D-8280-C1AB-3F9C-38E79285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64B0-6990-B699-734A-C654C67A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4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32DE-B281-FB3A-ED09-2B05F1ED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7D4D-1D38-B476-48E4-98BD800BC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While </a:t>
            </a:r>
            <a:r>
              <a:rPr lang="en-US" i="1"/>
              <a:t>speech </a:t>
            </a:r>
            <a:r>
              <a:rPr lang="en-US"/>
              <a:t>is any act of uttering, a </a:t>
            </a:r>
            <a:r>
              <a:rPr lang="en-US" i="1"/>
              <a:t>speech act</a:t>
            </a:r>
            <a:r>
              <a:rPr lang="en-US"/>
              <a:t> is an act in which an agent intends to convey meaning that is performed by the act</a:t>
            </a:r>
          </a:p>
          <a:p>
            <a:endParaRPr lang="en-US"/>
          </a:p>
          <a:p>
            <a:r>
              <a:rPr lang="en-US"/>
              <a:t>Example categories of speech act include: </a:t>
            </a:r>
          </a:p>
          <a:p>
            <a:pPr lvl="1"/>
            <a:endParaRPr lang="en-US"/>
          </a:p>
          <a:p>
            <a:pPr lvl="1"/>
            <a:r>
              <a:rPr lang="en-US"/>
              <a:t>Assertion </a:t>
            </a:r>
          </a:p>
          <a:p>
            <a:pPr lvl="1"/>
            <a:r>
              <a:rPr lang="en-US"/>
              <a:t>Directive </a:t>
            </a:r>
          </a:p>
          <a:p>
            <a:pPr lvl="1"/>
            <a:r>
              <a:rPr lang="en-US"/>
              <a:t>Commissive </a:t>
            </a:r>
          </a:p>
          <a:p>
            <a:pPr lvl="1"/>
            <a:r>
              <a:rPr lang="en-US"/>
              <a:t>Expressive </a:t>
            </a:r>
          </a:p>
          <a:p>
            <a:pPr lvl="1"/>
            <a:r>
              <a:rPr lang="en-US"/>
              <a:t>Declaration</a:t>
            </a:r>
          </a:p>
        </p:txBody>
      </p:sp>
      <p:pic>
        <p:nvPicPr>
          <p:cNvPr id="5" name="Picture 5" descr="austin">
            <a:extLst>
              <a:ext uri="{FF2B5EF4-FFF2-40B4-BE49-F238E27FC236}">
                <a16:creationId xmlns:a16="http://schemas.microsoft.com/office/drawing/2014/main" id="{3D683563-C3DE-B0D0-0E17-86FAC568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8010" y="3921909"/>
            <a:ext cx="2057781" cy="2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book cover with white text&#10;&#10;Description automatically generated">
            <a:extLst>
              <a:ext uri="{FF2B5EF4-FFF2-40B4-BE49-F238E27FC236}">
                <a16:creationId xmlns:a16="http://schemas.microsoft.com/office/drawing/2014/main" id="{1762FA3E-7064-1CEB-C8C8-31FA0F9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3" y="3921909"/>
            <a:ext cx="2004708" cy="2724764"/>
          </a:xfrm>
          <a:prstGeom prst="rect">
            <a:avLst/>
          </a:prstGeom>
        </p:spPr>
      </p:pic>
      <p:pic>
        <p:nvPicPr>
          <p:cNvPr id="11" name="Picture 10" descr="A person with grey hair and a checkered suit&#10;&#10;Description automatically generated">
            <a:extLst>
              <a:ext uri="{FF2B5EF4-FFF2-40B4-BE49-F238E27FC236}">
                <a16:creationId xmlns:a16="http://schemas.microsoft.com/office/drawing/2014/main" id="{894963A2-5FAC-7296-9E61-A83753CE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261" y="3921908"/>
            <a:ext cx="1927725" cy="2724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349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BB67-E8A7-8579-FC48-55F3E9F8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4543-15E9-8590-B0B9-23A02709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9E53-ED38-9DF0-C826-4A3C124B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While </a:t>
            </a:r>
            <a:r>
              <a:rPr lang="en-US" i="1"/>
              <a:t>speech </a:t>
            </a:r>
            <a:r>
              <a:rPr lang="en-US"/>
              <a:t>is any act of uttering, a </a:t>
            </a:r>
            <a:r>
              <a:rPr lang="en-US" i="1"/>
              <a:t>speech act</a:t>
            </a:r>
            <a:r>
              <a:rPr lang="en-US"/>
              <a:t> is an act in which an agent intends to convey meaning that is performed by the act</a:t>
            </a:r>
          </a:p>
          <a:p>
            <a:endParaRPr lang="en-US"/>
          </a:p>
          <a:p>
            <a:r>
              <a:rPr lang="en-US"/>
              <a:t>Example categories of speech act include: </a:t>
            </a:r>
          </a:p>
          <a:p>
            <a:pPr lvl="1"/>
            <a:endParaRPr lang="en-US"/>
          </a:p>
          <a:p>
            <a:pPr lvl="1"/>
            <a:r>
              <a:rPr lang="en-US"/>
              <a:t>Assertion </a:t>
            </a:r>
          </a:p>
          <a:p>
            <a:pPr lvl="1"/>
            <a:r>
              <a:rPr lang="en-US"/>
              <a:t>Directive </a:t>
            </a:r>
          </a:p>
          <a:p>
            <a:pPr lvl="1"/>
            <a:r>
              <a:rPr lang="en-US"/>
              <a:t>Commissive </a:t>
            </a:r>
          </a:p>
          <a:p>
            <a:pPr lvl="1"/>
            <a:r>
              <a:rPr lang="en-US"/>
              <a:t>Expressive </a:t>
            </a:r>
          </a:p>
          <a:p>
            <a:pPr lvl="1"/>
            <a:r>
              <a:rPr lang="en-US"/>
              <a:t>Declaration</a:t>
            </a:r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574B6B9B-7C35-3686-BBAF-E172C64C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b="3579"/>
          <a:stretch/>
        </p:blipFill>
        <p:spPr>
          <a:xfrm>
            <a:off x="4845270" y="4001294"/>
            <a:ext cx="6936828" cy="201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9DB20-4C10-A2E8-C6D2-C1466DE4FD8E}"/>
              </a:ext>
            </a:extLst>
          </p:cNvPr>
          <p:cNvSpPr txBox="1"/>
          <p:nvPr/>
        </p:nvSpPr>
        <p:spPr>
          <a:xfrm>
            <a:off x="5307893" y="6176963"/>
            <a:ext cx="6011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Entity Ontology – Common Core Ontologies</a:t>
            </a:r>
          </a:p>
        </p:txBody>
      </p:sp>
    </p:spTree>
    <p:extLst>
      <p:ext uri="{BB962C8B-B14F-4D97-AF65-F5344CB8AC3E}">
        <p14:creationId xmlns:p14="http://schemas.microsoft.com/office/powerpoint/2010/main" val="2622575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DB6F-37E2-48A3-3D4F-A96703EF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10F7C9B2-6B06-DEC1-0EBC-6F75541C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Speech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B83998-3188-423C-95FB-D0D6904461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Speech act types can be distinguished in terms of their direction of fit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lvl="1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words fit the world, e.g. descriptive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World-to-Word: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world fit the words, e.g. directive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Words change the world, e.g. designative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A50AACEF-458E-A7F5-8158-6C6229558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49392" b="3579"/>
          <a:stretch/>
        </p:blipFill>
        <p:spPr>
          <a:xfrm>
            <a:off x="2468403" y="4876800"/>
            <a:ext cx="7255193" cy="1250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7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5A2F-16C6-1AC1-9DC0-6913C1601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502AD8C6-B503-60AF-EDF0-76765562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Speech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5EFDE2-834C-DA4D-2758-A92DBBE98E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Speech act types can be distinguished in terms of their direction of fit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lvl="1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words fit the world, e.g. descriptive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World-to-Word: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world fit the words, e.g. directive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Words change the world, e.g. designative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DD246FB3-85F1-E9E1-DA12-BAA063908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49392" b="3579"/>
          <a:stretch/>
        </p:blipFill>
        <p:spPr>
          <a:xfrm>
            <a:off x="2468403" y="4876800"/>
            <a:ext cx="7255193" cy="1250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326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92F7-2793-07D2-B099-46EBCBD2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B19C8-4F20-F2C7-13A3-57559B69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class of information content entities that </a:t>
            </a:r>
            <a:r>
              <a:rPr lang="en-US" b="1">
                <a:solidFill>
                  <a:schemeClr val="accent6"/>
                </a:solidFill>
              </a:rPr>
              <a:t>describe</a:t>
            </a:r>
            <a:r>
              <a:rPr lang="en-US"/>
              <a:t> entities</a:t>
            </a:r>
          </a:p>
          <a:p>
            <a:endParaRPr lang="en-US"/>
          </a:p>
          <a:p>
            <a:r>
              <a:rPr lang="en-US"/>
              <a:t>Such as a collection of demographic data, your biometric measurements, and so on </a:t>
            </a:r>
          </a:p>
          <a:p>
            <a:endParaRPr lang="en-US"/>
          </a:p>
          <a:p>
            <a:r>
              <a:rPr lang="en-US"/>
              <a:t>Descriptive ICE can be evaluated for truth or falsity, e.g. “John is bald” is either true or false</a:t>
            </a:r>
          </a:p>
        </p:txBody>
      </p:sp>
    </p:spTree>
    <p:extLst>
      <p:ext uri="{BB962C8B-B14F-4D97-AF65-F5344CB8AC3E}">
        <p14:creationId xmlns:p14="http://schemas.microsoft.com/office/powerpoint/2010/main" val="783751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1BB25-3D3F-5AE6-87BE-7238F4EE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E3609176-2AE8-E78C-82E4-12D3E0AA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Speech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579D0B-7245-99D0-17CD-80D700FB49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Speech act types can be distinguished in terms of their direction of fit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lvl="1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words fit the world, e.g. descriptive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World-to-Word: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world fit the words, e.g. directive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Words change the world, e.g. designative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7BD7678E-98E7-5F56-C76B-4B26E49D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49392" b="3579"/>
          <a:stretch/>
        </p:blipFill>
        <p:spPr>
          <a:xfrm>
            <a:off x="2468403" y="4876800"/>
            <a:ext cx="7255193" cy="1250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99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9D53-FA26-9042-20AC-4B7BE4D5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 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B300-4B20-BC6C-25BE-B649A6ED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class of information content entities that </a:t>
            </a:r>
            <a:r>
              <a:rPr lang="en-US" b="1">
                <a:solidFill>
                  <a:schemeClr val="accent6"/>
                </a:solidFill>
              </a:rPr>
              <a:t>prescribe</a:t>
            </a:r>
            <a:r>
              <a:rPr lang="en-US"/>
              <a:t> entities</a:t>
            </a:r>
          </a:p>
          <a:p>
            <a:endParaRPr lang="en-US"/>
          </a:p>
          <a:p>
            <a:r>
              <a:rPr lang="en-US"/>
              <a:t>Such as blueprints for an automobile, directions for completing an assignment, algorithms, rules of grammar, and so on</a:t>
            </a:r>
          </a:p>
          <a:p>
            <a:endParaRPr lang="en-US"/>
          </a:p>
          <a:p>
            <a:r>
              <a:rPr lang="en-US"/>
              <a:t>Directive ICE are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evaluable for truth or falsity, e.g. “Close the door” is neither true nor false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45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EDEC-D73E-4207-5BAD-6B7FC19E2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A13E3816-E82F-2870-30C5-DD87B56F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Speech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0E35FE3-487C-5616-C3B3-03744B2E61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Speech act types can be distinguished in terms of their direction of fit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lvl="1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words fit the world, e.g. descriptive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World-to-Word: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world fit the words, e.g. directive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Words change the world, e.g. designative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FDCD621B-5CEB-4D88-5CFE-BB1286C96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49392" b="3579"/>
          <a:stretch/>
        </p:blipFill>
        <p:spPr>
          <a:xfrm>
            <a:off x="2468403" y="4876800"/>
            <a:ext cx="7255193" cy="1250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7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F3CA-F3F8-4B3E-8297-888740AF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75177-31A4-45C0-AC7D-CFD419FB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disposed to recognize patterns with our perceptual faculties…</a:t>
            </a:r>
          </a:p>
          <a:p>
            <a:endParaRPr lang="en-US" dirty="0"/>
          </a:p>
          <a:p>
            <a:r>
              <a:rPr lang="en-US" dirty="0"/>
              <a:t>…and with our cognitive faculties…</a:t>
            </a:r>
          </a:p>
        </p:txBody>
      </p:sp>
      <p:pic>
        <p:nvPicPr>
          <p:cNvPr id="4" name="Picture 2" descr="The Discovery of the DNA Double Helix: What It Means to Us All ...">
            <a:extLst>
              <a:ext uri="{FF2B5EF4-FFF2-40B4-BE49-F238E27FC236}">
                <a16:creationId xmlns:a16="http://schemas.microsoft.com/office/drawing/2014/main" id="{B9BC6DB1-A113-B4FC-5A3F-B664492E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6" y="3880318"/>
            <a:ext cx="4645571" cy="26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w 'Photo 51' Changed the World | Live Science">
            <a:extLst>
              <a:ext uri="{FF2B5EF4-FFF2-40B4-BE49-F238E27FC236}">
                <a16:creationId xmlns:a16="http://schemas.microsoft.com/office/drawing/2014/main" id="{EE98F6B7-53DD-F3CC-A73A-861C11E99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6770" r="18704" b="5303"/>
          <a:stretch/>
        </p:blipFill>
        <p:spPr bwMode="auto">
          <a:xfrm>
            <a:off x="838200" y="3652775"/>
            <a:ext cx="2427890" cy="27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723A9-AFFC-A36C-3041-D494D2997B8B}"/>
              </a:ext>
            </a:extLst>
          </p:cNvPr>
          <p:cNvSpPr txBox="1"/>
          <p:nvPr/>
        </p:nvSpPr>
        <p:spPr>
          <a:xfrm>
            <a:off x="3266090" y="3880318"/>
            <a:ext cx="32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Photo 51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crystallography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image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by Rosalind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B5E61-4AE0-0E0F-10F1-85F48A2AB328}"/>
              </a:ext>
            </a:extLst>
          </p:cNvPr>
          <p:cNvSpPr txBox="1"/>
          <p:nvPr/>
        </p:nvSpPr>
        <p:spPr>
          <a:xfrm>
            <a:off x="3981012" y="5522937"/>
            <a:ext cx="3468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Double-helix hypothesized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by Watson and Crick</a:t>
            </a:r>
          </a:p>
        </p:txBody>
      </p:sp>
    </p:spTree>
    <p:extLst>
      <p:ext uri="{BB962C8B-B14F-4D97-AF65-F5344CB8AC3E}">
        <p14:creationId xmlns:p14="http://schemas.microsoft.com/office/powerpoint/2010/main" val="152559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E019-2E74-A736-1856-50F62306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Designative 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E85F3-6730-6574-35B7-C25B20ED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class of information content entities that </a:t>
            </a:r>
            <a:r>
              <a:rPr lang="en-US" b="1">
                <a:solidFill>
                  <a:schemeClr val="accent6"/>
                </a:solidFill>
              </a:rPr>
              <a:t>designate</a:t>
            </a:r>
            <a:r>
              <a:rPr lang="en-US"/>
              <a:t> entities</a:t>
            </a:r>
          </a:p>
          <a:p>
            <a:endParaRPr lang="en-US"/>
          </a:p>
          <a:p>
            <a:r>
              <a:rPr lang="en-US"/>
              <a:t>Such as names, artifact identifiers, spatial region codes or identifier, and so on</a:t>
            </a:r>
          </a:p>
          <a:p>
            <a:endParaRPr lang="en-US"/>
          </a:p>
          <a:p>
            <a:r>
              <a:rPr lang="en-US"/>
              <a:t>Designative ICE are often declared to be true, such as when one names a child or the coast of Madagascar; the designation may be appropriate or not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7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2A20C-E17A-4FF3-0AF7-337D0B04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3FC2-5F10-7578-C504-5AB2AA3F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8CDA-211A-DC9F-8CBF-84AAEB130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6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DC79-F3AB-F2FE-D142-9E266240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8C2-1155-5FE8-AFDB-4D073630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World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E98BB-EE77-BFD3-B4CD-34F7BF54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Performance of </a:t>
            </a:r>
            <a:r>
              <a:rPr lang="en-US" i="1"/>
              <a:t>speech acts</a:t>
            </a:r>
            <a:r>
              <a:rPr lang="en-US"/>
              <a:t> such as promising, asserting, excusing, etc. agents create: </a:t>
            </a:r>
          </a:p>
          <a:p>
            <a:endParaRPr lang="en-US"/>
          </a:p>
          <a:p>
            <a:pPr lvl="1"/>
            <a:r>
              <a:rPr lang="en-US"/>
              <a:t>Claims and Obligations</a:t>
            </a:r>
          </a:p>
          <a:p>
            <a:pPr lvl="1"/>
            <a:r>
              <a:rPr lang="en-US"/>
              <a:t>Authorities and Responsibilities </a:t>
            </a:r>
          </a:p>
          <a:p>
            <a:pPr lvl="1"/>
            <a:r>
              <a:rPr lang="en-US"/>
              <a:t>Memberships and Exclusions</a:t>
            </a:r>
          </a:p>
          <a:p>
            <a:pPr lvl="1"/>
            <a:endParaRPr lang="en-US"/>
          </a:p>
          <a:p>
            <a:r>
              <a:rPr lang="en-US"/>
              <a:t>Which are ingredients in the ontology </a:t>
            </a:r>
            <a:br>
              <a:rPr lang="en-US"/>
            </a:br>
            <a:r>
              <a:rPr lang="en-US"/>
              <a:t>of the social world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globe surrounded by different social media icons&#10;&#10;Description automatically generated">
            <a:extLst>
              <a:ext uri="{FF2B5EF4-FFF2-40B4-BE49-F238E27FC236}">
                <a16:creationId xmlns:a16="http://schemas.microsoft.com/office/drawing/2014/main" id="{19A54636-9554-453D-74E8-E06FCEA7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372" y="2606565"/>
            <a:ext cx="4011669" cy="40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E574C-A59B-D0C3-BD0F-236A7CDB4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1FA2-0D32-6CC1-E01C-72AB0AC0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Claims and Obligations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752-F283-A1F1-0949-91953E9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Sam promises Sally to perform X, then Sam acquires an </a:t>
            </a:r>
            <a:r>
              <a:rPr lang="en-US" i="1"/>
              <a:t>obligation</a:t>
            </a:r>
            <a:r>
              <a:rPr lang="en-US"/>
              <a:t> to perform X</a:t>
            </a:r>
          </a:p>
          <a:p>
            <a:endParaRPr lang="en-US"/>
          </a:p>
          <a:p>
            <a:r>
              <a:rPr lang="en-US"/>
              <a:t>Similarly, Sally acquires a </a:t>
            </a:r>
            <a:r>
              <a:rPr lang="en-US" i="1"/>
              <a:t>claim</a:t>
            </a:r>
            <a:r>
              <a:rPr lang="en-US"/>
              <a:t> on Sam that he perform X</a:t>
            </a:r>
          </a:p>
          <a:p>
            <a:endParaRPr lang="en-US"/>
          </a:p>
          <a:p>
            <a:r>
              <a:rPr lang="en-US"/>
              <a:t>The claim and obligation are mutually dependent, i.e. mutually specifically dependent </a:t>
            </a:r>
            <a:r>
              <a:rPr lang="en-US" b="1">
                <a:solidFill>
                  <a:schemeClr val="accent6"/>
                </a:solidFill>
              </a:rPr>
              <a:t>roles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26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161C-DF88-02AD-9706-DA2F03A8A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6205A8-B8B8-3099-C7F4-690B7A91F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07341-D3AB-B68A-F407-A6ED0D8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Claims and Obligations in BFO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E2865-3167-5C74-851B-94328762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with other </a:t>
            </a:r>
            <a:r>
              <a:rPr lang="en-US" b="1" i="1"/>
              <a:t>roles</a:t>
            </a:r>
            <a:r>
              <a:rPr lang="en-US"/>
              <a:t> in BFO, claims and obligations are underwritten by the </a:t>
            </a:r>
            <a:r>
              <a:rPr lang="en-US" b="1" i="1"/>
              <a:t>dispositions</a:t>
            </a:r>
            <a:r>
              <a:rPr lang="en-US"/>
              <a:t> of the parties involved </a:t>
            </a:r>
          </a:p>
          <a:p>
            <a:endParaRPr lang="en-US"/>
          </a:p>
          <a:p>
            <a:r>
              <a:rPr lang="en-US"/>
              <a:t>Sam’s obligation is grounded in:</a:t>
            </a:r>
          </a:p>
          <a:p>
            <a:pPr lvl="1"/>
            <a:r>
              <a:rPr lang="en-US" b="1" i="1"/>
              <a:t>dispositions</a:t>
            </a:r>
            <a:r>
              <a:rPr lang="en-US"/>
              <a:t> inhering in Sally</a:t>
            </a:r>
          </a:p>
          <a:p>
            <a:pPr lvl="1"/>
            <a:r>
              <a:rPr lang="en-US"/>
              <a:t>Or </a:t>
            </a:r>
            <a:r>
              <a:rPr lang="en-US" b="1" i="1"/>
              <a:t>dispositions</a:t>
            </a:r>
            <a:r>
              <a:rPr lang="en-US"/>
              <a:t> inhering in the wider society</a:t>
            </a:r>
          </a:p>
          <a:p>
            <a:pPr lvl="1"/>
            <a:endParaRPr lang="en-US"/>
          </a:p>
          <a:p>
            <a:r>
              <a:rPr lang="en-US"/>
              <a:t>To hold Sam accountable (e.g. punish, shame, shun, scold, etc.) if he fails to perform X as promised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4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F857-FAC4-2986-0310-AD5947400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D4BE-6655-991C-A209-679EBFFD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5923-ED48-A87E-C23B-3C720A5A4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From Speech Acts to Document Acts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Design Pattern Exercise </a:t>
            </a:r>
            <a:r>
              <a:rPr lang="en-US">
                <a:solidFill>
                  <a:srgbClr val="FF0000"/>
                </a:solidFill>
              </a:rPr>
              <a:t>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1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DC34D-B1A8-3668-ED3E-611FA1C6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285E-0579-2E7B-F75F-650ECE0A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95E9-2CF0-C7D5-1021-B33E750EA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1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Speech Acts to Document Acts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4C0DE0-51C9-BE35-36F5-8ADD7DA8E4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Documents can be: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Copied, modified, stored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Aggregated, e.g. appendices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Have component parts, e.g. plans have sub-plans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Executable, e.g. code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Documents, combined with authority, make possible collective agency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corporations, universities, religions, governments, legal codes, armies, etc. </a:t>
            </a:r>
          </a:p>
        </p:txBody>
      </p:sp>
    </p:spTree>
    <p:extLst>
      <p:ext uri="{BB962C8B-B14F-4D97-AF65-F5344CB8AC3E}">
        <p14:creationId xmlns:p14="http://schemas.microsoft.com/office/powerpoint/2010/main" val="4129179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8860-71D1-4558-DA30-F7B3AA90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E4AB4-F93C-1EAA-932F-00F5F647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2" t="16148" r="18873" b="4836"/>
          <a:stretch/>
        </p:blipFill>
        <p:spPr>
          <a:xfrm>
            <a:off x="113673" y="1266388"/>
            <a:ext cx="5982327" cy="4325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BE0A0C-2182-1F73-3610-010FF744536A}"/>
              </a:ext>
            </a:extLst>
          </p:cNvPr>
          <p:cNvSpPr/>
          <p:nvPr/>
        </p:nvSpPr>
        <p:spPr>
          <a:xfrm>
            <a:off x="11484864" y="6313590"/>
            <a:ext cx="475488" cy="42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document with text on it&#10;&#10;Description automatically generated">
            <a:extLst>
              <a:ext uri="{FF2B5EF4-FFF2-40B4-BE49-F238E27FC236}">
                <a16:creationId xmlns:a16="http://schemas.microsoft.com/office/drawing/2014/main" id="{C54F5CBE-DA3F-55A2-54B1-73E6DEC3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47" y="449980"/>
            <a:ext cx="5716583" cy="5958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670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68B6D818-D5D6-2B7B-8048-3E458675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3" y="940551"/>
            <a:ext cx="11679454" cy="49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DB3C-C27A-9B03-B0B4-EB454B4E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1BA0986-DD03-594B-AC50-1817E1CB72C7}"/>
              </a:ext>
            </a:extLst>
          </p:cNvPr>
          <p:cNvSpPr txBox="1"/>
          <p:nvPr/>
        </p:nvSpPr>
        <p:spPr>
          <a:xfrm>
            <a:off x="3444787" y="405252"/>
            <a:ext cx="5302425" cy="5232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Patterns 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 Basic Formal Ontology?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60B432-07A7-B8E6-CCAC-6D56BE11F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417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rjgeib.com/heroes/draper/d-day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0585" y="773723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D-Day Landings</a:t>
            </a:r>
          </a:p>
        </p:txBody>
      </p:sp>
    </p:spTree>
    <p:extLst>
      <p:ext uri="{BB962C8B-B14F-4D97-AF65-F5344CB8AC3E}">
        <p14:creationId xmlns:p14="http://schemas.microsoft.com/office/powerpoint/2010/main" val="3536577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irplane in a factory&#10;&#10;Description automatically generated">
            <a:extLst>
              <a:ext uri="{FF2B5EF4-FFF2-40B4-BE49-F238E27FC236}">
                <a16:creationId xmlns:a16="http://schemas.microsoft.com/office/drawing/2014/main" id="{28406266-BB73-7DB5-BEB3-E1B03C31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02"/>
            <a:ext cx="12192000" cy="69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24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ge with text&#10;&#10;Description automatically generated">
            <a:extLst>
              <a:ext uri="{FF2B5EF4-FFF2-40B4-BE49-F238E27FC236}">
                <a16:creationId xmlns:a16="http://schemas.microsoft.com/office/drawing/2014/main" id="{C2241061-A488-70E6-76B3-8F779098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0" y="81541"/>
            <a:ext cx="8647330" cy="3763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meat loaf on a cutting board&#10;&#10;Description automatically generated">
            <a:extLst>
              <a:ext uri="{FF2B5EF4-FFF2-40B4-BE49-F238E27FC236}">
                <a16:creationId xmlns:a16="http://schemas.microsoft.com/office/drawing/2014/main" id="{2BC556AC-382E-39F5-ABEB-A23462E04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74" y="3995768"/>
            <a:ext cx="5495882" cy="2862232"/>
          </a:xfrm>
          <a:prstGeom prst="rect">
            <a:avLst/>
          </a:prstGeom>
        </p:spPr>
      </p:pic>
      <p:pic>
        <p:nvPicPr>
          <p:cNvPr id="8" name="Picture 7" descr="A person in a chef's uniform&#10;&#10;Description automatically generated">
            <a:extLst>
              <a:ext uri="{FF2B5EF4-FFF2-40B4-BE49-F238E27FC236}">
                <a16:creationId xmlns:a16="http://schemas.microsoft.com/office/drawing/2014/main" id="{BC9A0D5C-C590-7B50-69D6-5292A22E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905" y="1997884"/>
            <a:ext cx="2944245" cy="28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7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9AE6-D36C-7871-B2C2-40A0F545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E863-BA5D-8C5B-F231-F2164AC3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Documention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BCE0-BB26-AF8C-9A14-F4FE2670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7768" cy="4891698"/>
          </a:xfrm>
        </p:spPr>
        <p:txBody>
          <a:bodyPr>
            <a:normAutofit/>
          </a:bodyPr>
          <a:lstStyle/>
          <a:p>
            <a:r>
              <a:rPr lang="en-US"/>
              <a:t>Documentation created a new dimension of </a:t>
            </a:r>
            <a:r>
              <a:rPr lang="en-US" b="1">
                <a:solidFill>
                  <a:srgbClr val="FF0000"/>
                </a:solidFill>
              </a:rPr>
              <a:t>economic reality</a:t>
            </a:r>
            <a:r>
              <a:rPr lang="en-US"/>
              <a:t>: </a:t>
            </a:r>
          </a:p>
          <a:p>
            <a:pPr lvl="1"/>
            <a:endParaRPr lang="en-US"/>
          </a:p>
          <a:p>
            <a:pPr lvl="1"/>
            <a:r>
              <a:rPr lang="en-US"/>
              <a:t>Bank accounts</a:t>
            </a:r>
          </a:p>
          <a:p>
            <a:pPr lvl="1"/>
            <a:r>
              <a:rPr lang="en-US"/>
              <a:t>Mortgages </a:t>
            </a:r>
          </a:p>
          <a:p>
            <a:pPr lvl="1"/>
            <a:r>
              <a:rPr lang="en-US"/>
              <a:t>Stocks and Options</a:t>
            </a:r>
          </a:p>
          <a:p>
            <a:pPr lvl="1"/>
            <a:r>
              <a:rPr lang="en-US"/>
              <a:t>Cryptocurrency</a:t>
            </a:r>
          </a:p>
          <a:p>
            <a:pPr lvl="1"/>
            <a:r>
              <a:rPr lang="en-US"/>
              <a:t>Credit Cards</a:t>
            </a:r>
          </a:p>
          <a:p>
            <a:pPr lvl="1"/>
            <a:endParaRPr lang="en-US"/>
          </a:p>
          <a:p>
            <a:r>
              <a:rPr lang="en-US"/>
              <a:t>Which are enduring social networks</a:t>
            </a:r>
          </a:p>
          <a:p>
            <a:endParaRPr lang="en-US"/>
          </a:p>
          <a:p>
            <a:r>
              <a:rPr lang="en-US"/>
              <a:t>Debts and credits become information entities analogous to digital artifacts</a:t>
            </a:r>
          </a:p>
          <a:p>
            <a:endParaRPr lang="en-US"/>
          </a:p>
        </p:txBody>
      </p:sp>
      <p:pic>
        <p:nvPicPr>
          <p:cNvPr id="5" name="Picture 4" descr="A white letter v on a blue background&#10;&#10;Description automatically generated">
            <a:extLst>
              <a:ext uri="{FF2B5EF4-FFF2-40B4-BE49-F238E27FC236}">
                <a16:creationId xmlns:a16="http://schemas.microsoft.com/office/drawing/2014/main" id="{5568F86A-028D-FD73-74FF-62046AF7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754" y="4171555"/>
            <a:ext cx="1012775" cy="993447"/>
          </a:xfrm>
          <a:prstGeom prst="rect">
            <a:avLst/>
          </a:prstGeom>
        </p:spPr>
      </p:pic>
      <p:pic>
        <p:nvPicPr>
          <p:cNvPr id="7" name="Picture 6" descr="A white and orange bitcoin logo&#10;&#10;Description automatically generated">
            <a:extLst>
              <a:ext uri="{FF2B5EF4-FFF2-40B4-BE49-F238E27FC236}">
                <a16:creationId xmlns:a16="http://schemas.microsoft.com/office/drawing/2014/main" id="{B53C83FC-41DA-1C37-721F-51A01D580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8" t="18387" r="6571" b="3786"/>
          <a:stretch/>
        </p:blipFill>
        <p:spPr>
          <a:xfrm>
            <a:off x="7951753" y="2405378"/>
            <a:ext cx="1012776" cy="1272284"/>
          </a:xfrm>
          <a:prstGeom prst="rect">
            <a:avLst/>
          </a:prstGeom>
        </p:spPr>
      </p:pic>
      <p:pic>
        <p:nvPicPr>
          <p:cNvPr id="9" name="Picture 8" descr="A green logo with white background&#10;&#10;Description automatically generated">
            <a:extLst>
              <a:ext uri="{FF2B5EF4-FFF2-40B4-BE49-F238E27FC236}">
                <a16:creationId xmlns:a16="http://schemas.microsoft.com/office/drawing/2014/main" id="{55CB079C-23C5-3752-113C-C1C0473D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40" y="3294379"/>
            <a:ext cx="1701800" cy="609600"/>
          </a:xfrm>
          <a:prstGeom prst="rect">
            <a:avLst/>
          </a:prstGeom>
        </p:spPr>
      </p:pic>
      <p:pic>
        <p:nvPicPr>
          <p:cNvPr id="11" name="Picture 10" descr="A cartoon of a person with a hat and a cane&#10;&#10;Description automatically generated">
            <a:extLst>
              <a:ext uri="{FF2B5EF4-FFF2-40B4-BE49-F238E27FC236}">
                <a16:creationId xmlns:a16="http://schemas.microsoft.com/office/drawing/2014/main" id="{7D788C38-C6EA-1657-40FA-0DB075FF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835" y="2774555"/>
            <a:ext cx="2235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53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BF7C-8022-EB7F-721E-856279848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A973-09E1-7F72-E4B7-A794F2E9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Documention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10EC-4982-E24C-D637-58FF9312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0920" cy="4891698"/>
          </a:xfrm>
        </p:spPr>
        <p:txBody>
          <a:bodyPr>
            <a:normAutofit/>
          </a:bodyPr>
          <a:lstStyle/>
          <a:p>
            <a:r>
              <a:rPr lang="en-US"/>
              <a:t>Documentation created a new dimension of </a:t>
            </a:r>
            <a:r>
              <a:rPr lang="en-US" b="1">
                <a:solidFill>
                  <a:srgbClr val="FF0000"/>
                </a:solidFill>
              </a:rPr>
              <a:t>social reality</a:t>
            </a:r>
            <a:r>
              <a:rPr lang="en-US"/>
              <a:t>: </a:t>
            </a:r>
          </a:p>
          <a:p>
            <a:pPr lvl="1"/>
            <a:endParaRPr lang="en-US"/>
          </a:p>
          <a:p>
            <a:pPr lvl="1"/>
            <a:r>
              <a:rPr lang="en-US"/>
              <a:t>Online profiles</a:t>
            </a:r>
          </a:p>
          <a:p>
            <a:pPr lvl="1"/>
            <a:r>
              <a:rPr lang="en-US"/>
              <a:t>Digital galleries</a:t>
            </a:r>
          </a:p>
          <a:p>
            <a:pPr lvl="1"/>
            <a:r>
              <a:rPr lang="en-US"/>
              <a:t>Tweets</a:t>
            </a:r>
          </a:p>
          <a:p>
            <a:pPr lvl="1"/>
            <a:r>
              <a:rPr lang="en-US"/>
              <a:t>Live feeds</a:t>
            </a:r>
          </a:p>
          <a:p>
            <a:pPr lvl="1"/>
            <a:r>
              <a:rPr lang="en-US"/>
              <a:t>Online forums</a:t>
            </a:r>
          </a:p>
          <a:p>
            <a:pPr lvl="1"/>
            <a:endParaRPr lang="en-US"/>
          </a:p>
          <a:p>
            <a:r>
              <a:rPr lang="en-US"/>
              <a:t>Which are also enduring social networks</a:t>
            </a:r>
          </a:p>
          <a:p>
            <a:endParaRPr lang="en-US"/>
          </a:p>
          <a:p>
            <a:r>
              <a:rPr lang="en-US"/>
              <a:t>Online presences becomes information entities analogous to digital artifacts</a:t>
            </a:r>
          </a:p>
          <a:p>
            <a:endParaRPr lang="en-US"/>
          </a:p>
        </p:txBody>
      </p:sp>
      <p:pic>
        <p:nvPicPr>
          <p:cNvPr id="17" name="Picture 16" descr="A blue and white logo&#10;&#10;Description automatically generated">
            <a:extLst>
              <a:ext uri="{FF2B5EF4-FFF2-40B4-BE49-F238E27FC236}">
                <a16:creationId xmlns:a16="http://schemas.microsoft.com/office/drawing/2014/main" id="{B612700B-D308-0329-4EA1-CF23367A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96" y="3204674"/>
            <a:ext cx="1143000" cy="1066800"/>
          </a:xfrm>
          <a:prstGeom prst="rect">
            <a:avLst/>
          </a:prstGeom>
        </p:spPr>
      </p:pic>
      <p:pic>
        <p:nvPicPr>
          <p:cNvPr id="19" name="Picture 18" descr="A logo of a camera&#10;&#10;Description automatically generated">
            <a:extLst>
              <a:ext uri="{FF2B5EF4-FFF2-40B4-BE49-F238E27FC236}">
                <a16:creationId xmlns:a16="http://schemas.microsoft.com/office/drawing/2014/main" id="{D18BAA65-3899-1996-64EA-9314AB43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48" y="2366818"/>
            <a:ext cx="1143000" cy="1062182"/>
          </a:xfrm>
          <a:prstGeom prst="rect">
            <a:avLst/>
          </a:prstGeom>
        </p:spPr>
      </p:pic>
      <p:pic>
        <p:nvPicPr>
          <p:cNvPr id="21" name="Picture 20" descr="A white bird on a blue background&#10;&#10;Description automatically generated">
            <a:extLst>
              <a:ext uri="{FF2B5EF4-FFF2-40B4-BE49-F238E27FC236}">
                <a16:creationId xmlns:a16="http://schemas.microsoft.com/office/drawing/2014/main" id="{67540418-5AAC-6332-E345-9FF259CD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601" y="3088433"/>
            <a:ext cx="1143000" cy="1143000"/>
          </a:xfrm>
          <a:prstGeom prst="rect">
            <a:avLst/>
          </a:prstGeom>
        </p:spPr>
      </p:pic>
      <p:pic>
        <p:nvPicPr>
          <p:cNvPr id="6" name="Picture 5" descr="A logo of a cartoon character&#10;&#10;Description automatically generated">
            <a:extLst>
              <a:ext uri="{FF2B5EF4-FFF2-40B4-BE49-F238E27FC236}">
                <a16:creationId xmlns:a16="http://schemas.microsoft.com/office/drawing/2014/main" id="{2E706625-9A27-95E3-5A03-06CF7BD5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527" y="3895959"/>
            <a:ext cx="1663043" cy="1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13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154D-DE61-5666-C9F3-6BA08021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6517-F433-0E8D-E70B-BE49916B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EAD3-8CC9-6ED6-7282-5C19863D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Standardized and digital document play a crucial role in supporting and progressing the modern social world</a:t>
            </a:r>
          </a:p>
          <a:p>
            <a:endParaRPr lang="en-US"/>
          </a:p>
          <a:p>
            <a:r>
              <a:rPr lang="en-US"/>
              <a:t>And much like a promise creates </a:t>
            </a:r>
            <a:br>
              <a:rPr lang="en-US"/>
            </a:br>
            <a:r>
              <a:rPr lang="en-US"/>
              <a:t>an obligation and a claim, so too </a:t>
            </a:r>
            <a:br>
              <a:rPr lang="en-US"/>
            </a:br>
            <a:r>
              <a:rPr lang="en-US"/>
              <a:t>documents create rights, </a:t>
            </a:r>
            <a:br>
              <a:rPr lang="en-US"/>
            </a:br>
            <a:r>
              <a:rPr lang="en-US"/>
              <a:t>obligations, responsibilities, etc. </a:t>
            </a:r>
          </a:p>
          <a:p>
            <a:endParaRPr lang="en-US"/>
          </a:p>
        </p:txBody>
      </p:sp>
      <p:pic>
        <p:nvPicPr>
          <p:cNvPr id="5" name="Picture 4" descr="A blue background with images&#10;&#10;Description automatically generated">
            <a:extLst>
              <a:ext uri="{FF2B5EF4-FFF2-40B4-BE49-F238E27FC236}">
                <a16:creationId xmlns:a16="http://schemas.microsoft.com/office/drawing/2014/main" id="{88BFF4D2-D2AC-5D25-5910-DC8055AD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2982416"/>
            <a:ext cx="5523230" cy="30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E0A1-6C8E-E7D3-C73C-82F782CE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Act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DE88-D8DB-12F9-224B-C105F7F6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Expanding speech act theory to </a:t>
            </a:r>
            <a:r>
              <a:rPr lang="en-US" b="1">
                <a:solidFill>
                  <a:srgbClr val="FF0000"/>
                </a:solidFill>
              </a:rPr>
              <a:t>document act theory </a:t>
            </a:r>
            <a:r>
              <a:rPr lang="en-US"/>
              <a:t>has as its scope the social and institutional powers of documents, whether deontic, legal, etc. </a:t>
            </a:r>
          </a:p>
          <a:p>
            <a:endParaRPr lang="en-US"/>
          </a:p>
          <a:p>
            <a:r>
              <a:rPr lang="en-US"/>
              <a:t>Like speech act theory, such a theory concerns how to </a:t>
            </a:r>
            <a:r>
              <a:rPr lang="en-US" i="1"/>
              <a:t>do things with </a:t>
            </a:r>
            <a:r>
              <a:rPr lang="en-US"/>
              <a:t>documents: </a:t>
            </a:r>
          </a:p>
          <a:p>
            <a:pPr lvl="1"/>
            <a:r>
              <a:rPr lang="en-US"/>
              <a:t>Represent the ways things are </a:t>
            </a:r>
          </a:p>
          <a:p>
            <a:pPr lvl="1"/>
            <a:r>
              <a:rPr lang="en-US"/>
              <a:t>Prescribe others to do things</a:t>
            </a:r>
          </a:p>
          <a:p>
            <a:pPr lvl="1"/>
            <a:r>
              <a:rPr lang="en-US"/>
              <a:t>Commit ourselves to doing things</a:t>
            </a:r>
          </a:p>
          <a:p>
            <a:pPr lvl="1"/>
            <a:r>
              <a:rPr lang="en-US"/>
              <a:t>Change the world</a:t>
            </a:r>
          </a:p>
        </p:txBody>
      </p:sp>
    </p:spTree>
    <p:extLst>
      <p:ext uri="{BB962C8B-B14F-4D97-AF65-F5344CB8AC3E}">
        <p14:creationId xmlns:p14="http://schemas.microsoft.com/office/powerpoint/2010/main" val="3383074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Documents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50C9E1-4F50-5C7F-4793-D4C021BD17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124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act types can be distinguished in terms of their direction of fit: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Plan created so world fits the plan, e.g. blueprint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describes plan execution, e.g.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Standardization-of-Fit: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Authority publishes rule, e.g. legislation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29D2FDB5-363D-A90A-0095-C15F729A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6" y="4561806"/>
            <a:ext cx="7130288" cy="22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72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88BD-AC06-D510-8BAD-BB466590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A0679090-8815-5356-AB82-4A9F9AF7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Documents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54EEED-2BD4-58C6-3745-9A494019B6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124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act types can be distinguished in terms of their direction of fit: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Plan created so world fits the plan, e.g. blueprint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describes plan execution, e.g.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Standardization-of-Fit: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Authority publishes rule, e.g. legislation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A0929C15-928D-D48B-070F-85F02216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6" y="4561806"/>
            <a:ext cx="7130288" cy="22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3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FACA-9943-DD37-314B-26C7D153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627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endParaRPr lang="en-US" sz="2800"/>
          </a:p>
          <a:p>
            <a:pPr marL="457200" lvl="1" indent="0" algn="ctr">
              <a:buNone/>
            </a:pPr>
            <a:endParaRPr lang="en-US" sz="2800"/>
          </a:p>
          <a:p>
            <a:pPr marL="457200" lvl="1" indent="0" algn="ctr">
              <a:buNone/>
            </a:pPr>
            <a:r>
              <a:rPr lang="en-US" sz="2800"/>
              <a:t>“Documents and document systems are the mechanisms for creating the institutional orders of Western capitalism.”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31C2C00-50FB-000B-B412-7A701234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14750"/>
            <a:ext cx="106749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de Soto, The Mystery of Capital: Why Capitalism Triumphs in the West and Fails Everywhere Else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934D-0D16-65C0-201F-B8F10416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F2F5-C29A-9E16-BCC3-986777AC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686"/>
          </a:xfrm>
        </p:spPr>
        <p:txBody>
          <a:bodyPr/>
          <a:lstStyle/>
          <a:p>
            <a:r>
              <a:rPr lang="en-US"/>
              <a:t>Earlier versions of BFO did not permit dependent entities to migrate from bearer to bearer</a:t>
            </a:r>
          </a:p>
          <a:p>
            <a:endParaRPr lang="en-US"/>
          </a:p>
          <a:p>
            <a:r>
              <a:rPr lang="en-US"/>
              <a:t>This is true in current versions of BFO for many cases, e.g. your smile is dependent on your face</a:t>
            </a:r>
          </a:p>
          <a:p>
            <a:endParaRPr lang="en-US"/>
          </a:p>
          <a:p>
            <a:r>
              <a:rPr lang="en-US"/>
              <a:t>Dependent entities that cannot migrate fall under the class </a:t>
            </a:r>
            <a:r>
              <a:rPr lang="en-US" b="1">
                <a:solidFill>
                  <a:schemeClr val="accent6"/>
                </a:solidFill>
              </a:rPr>
              <a:t>Specifically Dependent Continuant</a:t>
            </a:r>
          </a:p>
        </p:txBody>
      </p:sp>
    </p:spTree>
    <p:extLst>
      <p:ext uri="{BB962C8B-B14F-4D97-AF65-F5344CB8AC3E}">
        <p14:creationId xmlns:p14="http://schemas.microsoft.com/office/powerpoint/2010/main" val="808122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F5E7-A0AC-7910-970C-BE867B34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08A05942-26F9-BCD8-8F0B-3F810DA5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Documents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0A76B0-0A3D-75FA-758E-1B64B2DAEDA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124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act types can be distinguished in terms of their direction of fit: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Plan created so world fits the plan, e.g. blueprint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describes plan execution, e.g.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Standardization-of-Fit: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Authority publishes rule, e.g. legislation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11610B46-BE86-029B-8D27-0490D79E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6" y="4561806"/>
            <a:ext cx="7130288" cy="22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6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7CE93-0278-25F1-7E8B-994DB47B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60CF-2E98-70DA-7ABE-7BEF9F4B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6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“It is a profoundly erroneous truism, repeated by all copy-books and by eminent people when they are making speeches, that we should cultivate the habit of thinking what we are doing. The precise opposite is the case. </a:t>
            </a:r>
            <a:r>
              <a:rPr lang="en-US" b="1" dirty="0"/>
              <a:t>Civilization advances by extending the number of important operations which we can perform without thinking about them</a:t>
            </a:r>
            <a:r>
              <a:rPr lang="en-US" dirty="0"/>
              <a:t>.”</a:t>
            </a:r>
            <a:endParaRPr lang="en-US" b="1" dirty="0"/>
          </a:p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699ACC-0EBD-B29D-485A-4AAB696AE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12" y="4890779"/>
            <a:ext cx="10674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Whitehead, An Introduction to Mathematics</a:t>
            </a:r>
          </a:p>
        </p:txBody>
      </p:sp>
    </p:spTree>
    <p:extLst>
      <p:ext uri="{BB962C8B-B14F-4D97-AF65-F5344CB8AC3E}">
        <p14:creationId xmlns:p14="http://schemas.microsoft.com/office/powerpoint/2010/main" val="4152755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F39B-12CF-416A-5B53-141CDA72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E67371CA-04DB-A3FF-7E03-0AF3071E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Fit for Documents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37D09B-A34D-071D-916A-0D7BC9299C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124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act types can be distinguished in terms of their direction of fit: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Plan created so world fits the plan, e.g. blueprint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describes plan execution, e.g.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Standardization-of-Fit: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Authority publishes rule, e.g. legislation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F3368E50-EEF8-1273-90D0-3D7B5F7D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6" y="4561806"/>
            <a:ext cx="7130288" cy="22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28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ADF2-3FA1-A970-3C22-C166FC8C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Standardized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6AB44-9299-0251-F8F8-723D8075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88" y="4001294"/>
            <a:ext cx="6365631" cy="212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E2A195-F558-09FD-2092-0A4EEDF6AB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Allow for standardized transactions,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improved communication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Allow assets to be described in standard,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stable, categories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Supports transition to robust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registries</a:t>
            </a:r>
          </a:p>
        </p:txBody>
      </p:sp>
      <p:pic>
        <p:nvPicPr>
          <p:cNvPr id="12" name="Content Placeholder 11" descr="A form with text on it&#10;&#10;Description automatically generated">
            <a:extLst>
              <a:ext uri="{FF2B5EF4-FFF2-40B4-BE49-F238E27FC236}">
                <a16:creationId xmlns:a16="http://schemas.microsoft.com/office/drawing/2014/main" id="{AACC9B0F-7EAC-E828-50CA-6F2A80EA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6826" y="1859784"/>
            <a:ext cx="5047593" cy="14759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6734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8F6-4935-9172-C345-4ECED555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3E3A-782E-BE03-B0BB-9649D3F4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Property differs from a mere piece of land in that property is associated with documentation that creates and establishes rights which tie the owner to a physical asset </a:t>
            </a:r>
          </a:p>
          <a:p>
            <a:endParaRPr lang="en-US"/>
          </a:p>
        </p:txBody>
      </p:sp>
      <p:pic>
        <p:nvPicPr>
          <p:cNvPr id="4" name="Picture 5" descr="Arusha_resolucion_conflicto_Munyekiti_2">
            <a:extLst>
              <a:ext uri="{FF2B5EF4-FFF2-40B4-BE49-F238E27FC236}">
                <a16:creationId xmlns:a16="http://schemas.microsoft.com/office/drawing/2014/main" id="{8C426F1F-DA4E-44AD-761D-2EF84CE7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2" y="3225338"/>
            <a:ext cx="2686286" cy="357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Arusha_resolucion_conflicto_Munyekiti_1">
            <a:extLst>
              <a:ext uri="{FF2B5EF4-FFF2-40B4-BE49-F238E27FC236}">
                <a16:creationId xmlns:a16="http://schemas.microsoft.com/office/drawing/2014/main" id="{F0D1B942-2B88-4E87-EEA1-F3289BF0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27" y="3225338"/>
            <a:ext cx="2686286" cy="357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E92BA-F9C6-051E-65CE-F7A1271DAF33}"/>
              </a:ext>
            </a:extLst>
          </p:cNvPr>
          <p:cNvSpPr txBox="1"/>
          <p:nvPr/>
        </p:nvSpPr>
        <p:spPr>
          <a:xfrm>
            <a:off x="3524486" y="4001294"/>
            <a:ext cx="5756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Documentation of property dispute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resolution over land in the Arusha area;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established property rights </a:t>
            </a:r>
          </a:p>
        </p:txBody>
      </p:sp>
    </p:spTree>
    <p:extLst>
      <p:ext uri="{BB962C8B-B14F-4D97-AF65-F5344CB8AC3E}">
        <p14:creationId xmlns:p14="http://schemas.microsoft.com/office/powerpoint/2010/main" val="37970943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82BB-B7B2-E277-A669-FCCB3E19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Vital Records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E7EF-0A74-3175-BB05-7BBCA9344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51" y="1558166"/>
            <a:ext cx="5366336" cy="2582706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4F05F-FADA-E031-2008-2F85290D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40872"/>
            <a:ext cx="5840794" cy="258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1D340-1D1F-2A34-97D6-6B19EA4B75CD}"/>
              </a:ext>
            </a:extLst>
          </p:cNvPr>
          <p:cNvSpPr txBox="1"/>
          <p:nvPr/>
        </p:nvSpPr>
        <p:spPr>
          <a:xfrm>
            <a:off x="187510" y="4800441"/>
            <a:ext cx="59956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Vital records offices oversees curation of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 ways in which records may be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subjected to amendment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CD3D1-A7A0-75A3-4FED-494FDC0DCF01}"/>
              </a:ext>
            </a:extLst>
          </p:cNvPr>
          <p:cNvSpPr txBox="1"/>
          <p:nvPr/>
        </p:nvSpPr>
        <p:spPr>
          <a:xfrm>
            <a:off x="6396353" y="1973073"/>
            <a:ext cx="49574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These documents create and bind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social and institutional reality </a:t>
            </a:r>
          </a:p>
        </p:txBody>
      </p:sp>
    </p:spTree>
    <p:extLst>
      <p:ext uri="{BB962C8B-B14F-4D97-AF65-F5344CB8AC3E}">
        <p14:creationId xmlns:p14="http://schemas.microsoft.com/office/powerpoint/2010/main" val="1159261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14CC-1BB4-392D-724A-B5A29B0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Credentials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5646DD-F73A-9714-88D8-508748345F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Credentials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are a type of standardized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which: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Serve as a status indicator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Are institutional objects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Credentials enable rights-holders to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exercise rights, assuming the holder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is able to display the appropriate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documentation</a:t>
            </a:r>
          </a:p>
        </p:txBody>
      </p:sp>
      <p:pic>
        <p:nvPicPr>
          <p:cNvPr id="17" name="Picture 16" descr="A close-up of a diploma&#10;&#10;Description automatically generated">
            <a:extLst>
              <a:ext uri="{FF2B5EF4-FFF2-40B4-BE49-F238E27FC236}">
                <a16:creationId xmlns:a16="http://schemas.microsoft.com/office/drawing/2014/main" id="{966BD74A-9EE0-EF4B-BD22-FB204783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75" y="2780596"/>
            <a:ext cx="2719371" cy="1981149"/>
          </a:xfrm>
          <a:prstGeom prst="rect">
            <a:avLst/>
          </a:prstGeom>
        </p:spPr>
      </p:pic>
      <p:pic>
        <p:nvPicPr>
          <p:cNvPr id="6" name="Content Placeholder 5" descr="A close up of a person's face&#10;&#10;Description automatically generated">
            <a:extLst>
              <a:ext uri="{FF2B5EF4-FFF2-40B4-BE49-F238E27FC236}">
                <a16:creationId xmlns:a16="http://schemas.microsoft.com/office/drawing/2014/main" id="{3472CC68-BEDC-C7DD-693B-9D186BEA0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33" t="14783" r="8536"/>
          <a:stretch/>
        </p:blipFill>
        <p:spPr>
          <a:xfrm>
            <a:off x="6533258" y="964812"/>
            <a:ext cx="2657602" cy="159456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7A2DEA-2A03-5107-07C6-D1BA07F6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396" y="977875"/>
            <a:ext cx="2657603" cy="1594562"/>
          </a:xfrm>
          <a:prstGeom prst="rect">
            <a:avLst/>
          </a:prstGeo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6AC79ECC-E1F9-FF0A-D22E-D868F47B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48" y="5053071"/>
            <a:ext cx="3392424" cy="1345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470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24B7-C692-8699-9DB5-6D3F90C3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1B9A-BB6D-3418-9529-B4983E9B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6240-AEF9-F74F-E213-3961CD7A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/>
          <a:lstStyle/>
          <a:p>
            <a:r>
              <a:rPr lang="en-US"/>
              <a:t>An adequate account of </a:t>
            </a:r>
            <a:r>
              <a:rPr lang="en-US" b="1">
                <a:solidFill>
                  <a:schemeClr val="accent6"/>
                </a:solidFill>
              </a:rPr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>
                <a:solidFill>
                  <a:srgbClr val="FF0000"/>
                </a:solidFill>
              </a:rPr>
              <a:t>Social dispositions, e.g. customs, languages, rituals, institutions,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Speech acts, e.g. imperatives, interrogatives, etc. (see ARGO)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Mental functioning, e.g. beliefs, knowledge, hopes, etc. (see MFO)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Social acts, e.g. promising, praising, blaiming,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Documents, e.g. credentials, authorized reports, etc. (see D-Acts)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Authorities, e.g. governments, institutions, etc. (see CCO)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 i="1">
                <a:solidFill>
                  <a:schemeClr val="accent6"/>
                </a:solidFill>
              </a:rPr>
              <a:t>green</a:t>
            </a:r>
            <a:r>
              <a:rPr lang="en-US" sz="2000" i="1"/>
              <a:t> indicates developed work; </a:t>
            </a:r>
            <a:r>
              <a:rPr lang="en-US" sz="200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2000" i="1"/>
              <a:t> indicates first steps; </a:t>
            </a:r>
            <a:r>
              <a:rPr lang="en-US" sz="2000" i="1">
                <a:solidFill>
                  <a:srgbClr val="FF0000"/>
                </a:solidFill>
              </a:rPr>
              <a:t>red</a:t>
            </a:r>
            <a:r>
              <a:rPr lang="en-US" sz="2000" i="1"/>
              <a:t> indicates gap</a:t>
            </a:r>
          </a:p>
        </p:txBody>
      </p:sp>
    </p:spTree>
    <p:extLst>
      <p:ext uri="{BB962C8B-B14F-4D97-AF65-F5344CB8AC3E}">
        <p14:creationId xmlns:p14="http://schemas.microsoft.com/office/powerpoint/2010/main" val="3572133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3782-A5ED-FD21-8DE1-0C405978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812E-93D4-16AD-9789-B2F5535C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955E7-0912-13A8-D20A-0A314A515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Design Pattern Exercise 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90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39552-7185-A3C4-EB33-8BD23D7A2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5"/>
          <a:stretch/>
        </p:blipFill>
        <p:spPr>
          <a:xfrm>
            <a:off x="94593" y="2959274"/>
            <a:ext cx="11981794" cy="939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164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2505-4DBB-F588-6B98-F9838E74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C5C7D-782E-B37A-8EA2-C0E55646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5635" cy="4351338"/>
          </a:xfrm>
        </p:spPr>
        <p:txBody>
          <a:bodyPr>
            <a:normAutofit/>
          </a:bodyPr>
          <a:lstStyle/>
          <a:p>
            <a:r>
              <a:rPr lang="en-US"/>
              <a:t>A need arose to represent dependent entities that could migrate across bearers</a:t>
            </a:r>
          </a:p>
          <a:p>
            <a:endParaRPr lang="en-US"/>
          </a:p>
          <a:p>
            <a:r>
              <a:rPr lang="en-US"/>
              <a:t>This need led to </a:t>
            </a:r>
            <a:r>
              <a:rPr lang="en-US" b="1">
                <a:solidFill>
                  <a:schemeClr val="accent6"/>
                </a:solidFill>
              </a:rPr>
              <a:t>generically dependent continuants</a:t>
            </a:r>
            <a:r>
              <a:rPr lang="en-US"/>
              <a:t>,</a:t>
            </a:r>
            <a:r>
              <a:rPr lang="en-US" b="1" i="1"/>
              <a:t> </a:t>
            </a:r>
            <a:r>
              <a:rPr lang="en-US"/>
              <a:t>continuants that are in some sense copyable, i.e. patterns</a:t>
            </a:r>
          </a:p>
          <a:p>
            <a:endParaRPr lang="en-US"/>
          </a:p>
          <a:p>
            <a:r>
              <a:rPr lang="en-US"/>
              <a:t>For example, “Snow is white” and “Schnee ist weiß” may be used to express numerically identical content, i.e. the same pattern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8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3B03-1CB2-39C3-FA89-8537E203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Marriage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554F-89DB-68F8-5D44-7E13460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97768" cy="5032375"/>
          </a:xfrm>
        </p:spPr>
        <p:txBody>
          <a:bodyPr>
            <a:normAutofit/>
          </a:bodyPr>
          <a:lstStyle/>
          <a:p>
            <a:r>
              <a:rPr lang="en-US"/>
              <a:t>In the U.S., states impose </a:t>
            </a:r>
            <a:r>
              <a:rPr lang="en-US" i="1"/>
              <a:t>eligibility requirements on individuals</a:t>
            </a:r>
            <a:r>
              <a:rPr lang="en-US"/>
              <a:t>, e.g. individuals entering marriage must be able to consent and above a certain age. </a:t>
            </a:r>
          </a:p>
          <a:p>
            <a:endParaRPr lang="en-US"/>
          </a:p>
          <a:p>
            <a:r>
              <a:rPr lang="en-US"/>
              <a:t>States also impose </a:t>
            </a:r>
            <a:r>
              <a:rPr lang="en-US" i="1"/>
              <a:t>eligibility requirements on the couple</a:t>
            </a:r>
            <a:r>
              <a:rPr lang="en-US"/>
              <a:t>, e.g. one member of the union must be a U.S. citizen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72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98770-3C22-50C9-0AE2-AD2FEACB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8A43-E6B5-2071-3DCC-DBD7A902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Marriage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A5D5-F93F-D0BE-3764-D2117E85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97768" cy="5032375"/>
          </a:xfrm>
        </p:spPr>
        <p:txBody>
          <a:bodyPr>
            <a:normAutofit/>
          </a:bodyPr>
          <a:lstStyle/>
          <a:p>
            <a:r>
              <a:rPr lang="en-US"/>
              <a:t>Before 1967, several states prohibited interracial marriage; until 2015 several prohibited same-sex marriage. </a:t>
            </a:r>
          </a:p>
          <a:p>
            <a:endParaRPr lang="en-US"/>
          </a:p>
          <a:p>
            <a:pPr>
              <a:spcBef>
                <a:spcPts val="0"/>
              </a:spcBef>
            </a:pPr>
            <a:r>
              <a:rPr lang="en-US"/>
              <a:t>Governments grant </a:t>
            </a:r>
            <a:r>
              <a:rPr lang="en-US" i="1"/>
              <a:t>obligations to spouses </a:t>
            </a:r>
            <a:r>
              <a:rPr lang="en-US"/>
              <a:t>- married partners bear financial responsibilities to one another - and </a:t>
            </a:r>
            <a:r>
              <a:rPr lang="en-US" i="1"/>
              <a:t>privileges</a:t>
            </a:r>
            <a:r>
              <a:rPr lang="en-US"/>
              <a:t> - married partners are not required to testify against one another in court. </a:t>
            </a:r>
          </a:p>
        </p:txBody>
      </p:sp>
    </p:spTree>
    <p:extLst>
      <p:ext uri="{BB962C8B-B14F-4D97-AF65-F5344CB8AC3E}">
        <p14:creationId xmlns:p14="http://schemas.microsoft.com/office/powerpoint/2010/main" val="2162030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78CD2-33EC-EF23-0263-8E6D4D60D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5"/>
          <a:stretch/>
        </p:blipFill>
        <p:spPr>
          <a:xfrm>
            <a:off x="1623509" y="109001"/>
            <a:ext cx="9529820" cy="739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09B1D-996A-4D6A-81F6-FDA20BF8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32" y="1308952"/>
            <a:ext cx="4711808" cy="4809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ACC1A-D39F-3D87-5860-25CBCF78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0" y="1904346"/>
            <a:ext cx="6878675" cy="3618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765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76A6-2A82-A152-6365-6DDFE3F8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8582-25BA-E8F3-E1C7-2037E19E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2"/>
              </a:rPr>
              <a:t>Aboutness: Towards Foundations for the Information Artifact Ontology</a:t>
            </a: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  <a:hlinkClick r:id=""/>
            </a:endParaRPr>
          </a:p>
          <a:p>
            <a:pPr>
              <a:spcBef>
                <a:spcPts val="0"/>
              </a:spcBef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"/>
              </a:rPr>
              <a:t>Document Acts</a:t>
            </a: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  <a:hlinkClick r:id="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"/>
              </a:rPr>
              <a:t>On Credentials</a:t>
            </a:r>
            <a:endParaRPr lang="en-US">
              <a:solidFill>
                <a:srgbClr val="404040"/>
              </a:solidFill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u="sng">
              <a:solidFill>
                <a:srgbClr val="40404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Ontology of Information Artifacts </a:t>
            </a:r>
            <a:r>
              <a:rPr lang="en-US" u="sng">
                <a:solidFill>
                  <a:srgbClr val="000000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in the Intelligence Domain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6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BF76-8F66-E037-9A37-1D745D6F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CCDF647-0134-3B18-2C7B-46195C1EDF1C}"/>
              </a:ext>
            </a:extLst>
          </p:cNvPr>
          <p:cNvSpPr txBox="1"/>
          <p:nvPr/>
        </p:nvSpPr>
        <p:spPr>
          <a:xfrm>
            <a:off x="3444787" y="405252"/>
            <a:ext cx="5302425" cy="5232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Patterns 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 Basic Formal Ontology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4A89AF-5A9B-9177-7225-BD3D960C3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7BA20C-90C2-7C3B-B894-92FB0FFB8F7D}"/>
              </a:ext>
            </a:extLst>
          </p:cNvPr>
          <p:cNvSpPr/>
          <p:nvPr/>
        </p:nvSpPr>
        <p:spPr>
          <a:xfrm>
            <a:off x="2264219" y="2573518"/>
            <a:ext cx="2647146" cy="6127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377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4359</Words>
  <Application>Microsoft Macintosh PowerPoint</Application>
  <PresentationFormat>Widescreen</PresentationFormat>
  <Paragraphs>573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Garamond</vt:lpstr>
      <vt:lpstr>Times New Roman</vt:lpstr>
      <vt:lpstr>Trebuchet MS</vt:lpstr>
      <vt:lpstr>1_Office Theme</vt:lpstr>
      <vt:lpstr>Intelligence Analysis:  Top-Down Part 2</vt:lpstr>
      <vt:lpstr>Outline</vt:lpstr>
      <vt:lpstr>Outline</vt:lpstr>
      <vt:lpstr>Pattern Recognition</vt:lpstr>
      <vt:lpstr>Pattern Recognition</vt:lpstr>
      <vt:lpstr>PowerPoint Presentation</vt:lpstr>
      <vt:lpstr>BFO 1.0</vt:lpstr>
      <vt:lpstr>Patterns </vt:lpstr>
      <vt:lpstr>PowerPoint Presentation</vt:lpstr>
      <vt:lpstr>Real Patterns*</vt:lpstr>
      <vt:lpstr>Real Patterns*</vt:lpstr>
      <vt:lpstr>Real Patterns </vt:lpstr>
      <vt:lpstr>Aboutness </vt:lpstr>
      <vt:lpstr>#9 Concretized in Ink Inscription</vt:lpstr>
      <vt:lpstr>Ink Inscription inheres in Parchment</vt:lpstr>
      <vt:lpstr>#9 Generically Dependent On Parchment</vt:lpstr>
      <vt:lpstr>#9 is about Orchestra Plan</vt:lpstr>
      <vt:lpstr>Musician Plan realized in #9 Performance</vt:lpstr>
      <vt:lpstr>Beethoven’s #9th Symphony</vt:lpstr>
      <vt:lpstr>Outline</vt:lpstr>
      <vt:lpstr>Authority</vt:lpstr>
      <vt:lpstr>BFO: Deontic Entities</vt:lpstr>
      <vt:lpstr>BFO: Deontic Entities</vt:lpstr>
      <vt:lpstr>BFO: Deontic Entities</vt:lpstr>
      <vt:lpstr>BFO: Deontic Entities</vt:lpstr>
      <vt:lpstr>BFO: Deontic Entities</vt:lpstr>
      <vt:lpstr>BFO: Deontic Entities</vt:lpstr>
      <vt:lpstr>BFO: Deontic Entities</vt:lpstr>
      <vt:lpstr>Chomsky on E-Language</vt:lpstr>
      <vt:lpstr>E-Language as Convention</vt:lpstr>
      <vt:lpstr>Lewis on Convention</vt:lpstr>
      <vt:lpstr>Lewis on Convention</vt:lpstr>
      <vt:lpstr>Lewis on Convention</vt:lpstr>
      <vt:lpstr>Lewis on Convention</vt:lpstr>
      <vt:lpstr>Lewis on Convention</vt:lpstr>
      <vt:lpstr>Lewis on Convention</vt:lpstr>
      <vt:lpstr>Lewis on Convention</vt:lpstr>
      <vt:lpstr>Lewis on Convention</vt:lpstr>
      <vt:lpstr>Chomsky on I-Language</vt:lpstr>
      <vt:lpstr>Beverley on I-Logic</vt:lpstr>
      <vt:lpstr>BFO: Deontic Entities</vt:lpstr>
      <vt:lpstr>Speech Acts</vt:lpstr>
      <vt:lpstr>Speech Acts</vt:lpstr>
      <vt:lpstr>Varieties of Fit for Speech Acts</vt:lpstr>
      <vt:lpstr>Varieties of Fit for Speech Acts</vt:lpstr>
      <vt:lpstr>Descriptive ICE</vt:lpstr>
      <vt:lpstr>Varieties of Fit for Speech Acts</vt:lpstr>
      <vt:lpstr>Directive ICE</vt:lpstr>
      <vt:lpstr>Varieties of Fit for Speech Acts</vt:lpstr>
      <vt:lpstr>Designative ICE</vt:lpstr>
      <vt:lpstr>BFO: Deontic Entities</vt:lpstr>
      <vt:lpstr>Social World Ingredients</vt:lpstr>
      <vt:lpstr>Claims and Obligations</vt:lpstr>
      <vt:lpstr>Claims and Obligations in BFO</vt:lpstr>
      <vt:lpstr>Outline</vt:lpstr>
      <vt:lpstr>BFO: Deontic Entities</vt:lpstr>
      <vt:lpstr>From Speech Acts to Document 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Documention</vt:lpstr>
      <vt:lpstr>Digital Documention</vt:lpstr>
      <vt:lpstr>Social Reality</vt:lpstr>
      <vt:lpstr>Document Act Theory</vt:lpstr>
      <vt:lpstr>Varieties of Fit for Documents Acts</vt:lpstr>
      <vt:lpstr>Varieties of Fit for Documents Acts</vt:lpstr>
      <vt:lpstr>PowerPoint Presentation</vt:lpstr>
      <vt:lpstr>Varieties of Fit for Documents Acts</vt:lpstr>
      <vt:lpstr>PowerPoint Presentation</vt:lpstr>
      <vt:lpstr>Varieties of Fit for Documents Acts</vt:lpstr>
      <vt:lpstr>Standardized Documentation</vt:lpstr>
      <vt:lpstr>Property Rights</vt:lpstr>
      <vt:lpstr>Vital Records</vt:lpstr>
      <vt:lpstr>Credentials</vt:lpstr>
      <vt:lpstr>BFO: Deontic Entities</vt:lpstr>
      <vt:lpstr>Outline</vt:lpstr>
      <vt:lpstr>PowerPoint Presentation</vt:lpstr>
      <vt:lpstr>Case Study: Marriage License</vt:lpstr>
      <vt:lpstr>Case Study: Marriage License</vt:lpstr>
      <vt:lpstr>PowerPoint Presentation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1</cp:revision>
  <dcterms:created xsi:type="dcterms:W3CDTF">2024-09-06T11:46:41Z</dcterms:created>
  <dcterms:modified xsi:type="dcterms:W3CDTF">2024-09-06T12:34:52Z</dcterms:modified>
</cp:coreProperties>
</file>